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4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E896E-F6C0-4BA1-9817-5347F3C5A78F}" type="datetimeFigureOut">
              <a:rPr lang="en-IE" smtClean="0"/>
              <a:t>25/04/2022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4001A-E188-443B-B49A-3009B50405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454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441F814-3FE3-4F2F-9423-956C24182873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4AA99656-90A9-404C-A043-26E40D6424CF}" type="slidenum">
              <a:rPr lang="en-US" altLang="en-US" sz="1200">
                <a:cs typeface="Arial" panose="020B0604020202020204" pitchFamily="34" charset="0"/>
              </a:rPr>
              <a:pPr algn="r"/>
              <a:t>5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We now return to the latte example to illustrate the concepts of equilibrium: shortage and surplus.  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355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213AE42-9397-4CC9-9B8C-787C08C3856B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B55864CF-B9D8-4CF3-906C-A552AEC689B6}" type="slidenum">
              <a:rPr lang="en-US" altLang="en-US" sz="1200">
                <a:cs typeface="Arial" panose="020B0604020202020204" pitchFamily="34" charset="0"/>
              </a:rPr>
              <a:pPr algn="r"/>
              <a:t>16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37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17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108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18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670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A8DA4B-9979-4830-AA48-EE99EC78DE8D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D867FA0-ACA2-47EA-B232-01C70A812C8B}" type="slidenum">
              <a:rPr lang="en-US" altLang="en-US" sz="1200">
                <a:cs typeface="Arial" panose="020B0604020202020204" pitchFamily="34" charset="0"/>
              </a:rPr>
              <a:pPr algn="r"/>
              <a:t>19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9955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C1205AC-7815-45B0-A297-B343347A5C87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CA362457-9E9D-48FA-82E3-0E6CB72B79B9}" type="slidenum">
              <a:rPr lang="en-US" altLang="en-US" sz="1200">
                <a:cs typeface="Arial" panose="020B0604020202020204" pitchFamily="34" charset="0"/>
              </a:rPr>
              <a:pPr algn="r"/>
              <a:t>6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280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213AE42-9397-4CC9-9B8C-787C08C3856B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B55864CF-B9D8-4CF3-906C-A552AEC689B6}" type="slidenum">
              <a:rPr lang="en-US" altLang="en-US" sz="1200">
                <a:cs typeface="Arial" panose="020B0604020202020204" pitchFamily="34" charset="0"/>
              </a:rPr>
              <a:pPr algn="r"/>
              <a:t>7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544513"/>
            <a:ext cx="4648200" cy="348615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6701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009C7CB-B8E2-4A23-BFE9-7B9F10F67B81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861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593029F3-D9D6-483C-976F-052799CD0A89}" type="slidenum">
              <a:rPr lang="en-US" altLang="en-US" sz="1200">
                <a:cs typeface="Arial" panose="020B0604020202020204" pitchFamily="34" charset="0"/>
              </a:rPr>
              <a:pPr algn="r"/>
              <a:t>8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544513"/>
            <a:ext cx="4648200" cy="348615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002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0698A82-3A58-4950-81D5-97893C9EA435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065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B8A798E3-C7CD-4E8A-B8C3-97E21A4FC16D}" type="slidenum">
              <a:rPr lang="en-US" altLang="en-US" sz="1200">
                <a:cs typeface="Arial" panose="020B0604020202020204" pitchFamily="34" charset="0"/>
              </a:rPr>
              <a:pPr algn="r"/>
              <a:t>9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335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F4EFD3A-49E2-46B1-9B4E-42E93A62B7CD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270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3060440-B89D-4857-B1E4-B0CE1E7F8AE5}" type="slidenum">
              <a:rPr lang="en-US" altLang="en-US" sz="1200">
                <a:cs typeface="Arial" panose="020B0604020202020204" pitchFamily="34" charset="0"/>
              </a:rPr>
              <a:pPr algn="r"/>
              <a:t>10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544513"/>
            <a:ext cx="4648200" cy="3486150"/>
          </a:xfrm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2362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BF8382C-E372-431F-A107-1959E5A8DC03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594BD4C5-8AFD-42B4-81EF-0D6CA21E2FB4}" type="slidenum">
              <a:rPr lang="en-US" altLang="en-US" sz="1200">
                <a:cs typeface="Arial" panose="020B0604020202020204" pitchFamily="34" charset="0"/>
              </a:rPr>
              <a:pPr algn="r"/>
              <a:t>11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544513"/>
            <a:ext cx="4648200" cy="3486150"/>
          </a:xfrm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529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5AB770-2B63-4B9E-95CE-72C18AB621F2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FB8DFC3F-670D-4446-884B-E14C23F611E8}" type="slidenum">
              <a:rPr lang="en-US" altLang="en-US" sz="1200">
                <a:cs typeface="Arial" panose="020B0604020202020204" pitchFamily="34" charset="0"/>
              </a:rPr>
              <a:pPr algn="r"/>
              <a:t>13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993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5AB770-2B63-4B9E-95CE-72C18AB621F2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FB8DFC3F-670D-4446-884B-E14C23F611E8}" type="slidenum">
              <a:rPr lang="en-US" altLang="en-US" sz="1200">
                <a:cs typeface="Arial" panose="020B0604020202020204" pitchFamily="34" charset="0"/>
              </a:rPr>
              <a:pPr algn="r"/>
              <a:t>14</a:t>
            </a:fld>
            <a:endParaRPr lang="en-US" altLang="en-US" sz="1200">
              <a:cs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19588"/>
            <a:ext cx="5607050" cy="42799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288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2147483647 h 1912"/>
              <a:gd name="T4" fmla="*/ 0 w 1588"/>
              <a:gd name="T5" fmla="*/ 2147483647 h 1912"/>
              <a:gd name="T6" fmla="*/ 0 w 1588"/>
              <a:gd name="T7" fmla="*/ 2147483647 h 1912"/>
              <a:gd name="T8" fmla="*/ 0 w 1588"/>
              <a:gd name="T9" fmla="*/ 2147483647 h 1912"/>
              <a:gd name="T10" fmla="*/ 0 w 1588"/>
              <a:gd name="T11" fmla="*/ 2147483647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76049A-E46F-428D-B88E-B0711E67231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96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33B373-7A17-4CEC-BF58-721865ED0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93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DAE0E-1689-44E7-9F4F-C88ABD170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2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9525 h 1912"/>
              <a:gd name="T4" fmla="*/ 0 w 1588"/>
              <a:gd name="T5" fmla="*/ 9525 h 1912"/>
              <a:gd name="T6" fmla="*/ 0 w 1588"/>
              <a:gd name="T7" fmla="*/ 95250 h 1912"/>
              <a:gd name="T8" fmla="*/ 0 w 1588"/>
              <a:gd name="T9" fmla="*/ 3035300 h 1912"/>
              <a:gd name="T10" fmla="*/ 0 w 1588"/>
              <a:gd name="T11" fmla="*/ 3035300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0B03E5-4D6A-44DB-AA0C-DBB7E9DA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36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1F792-8464-421B-83C8-19426AC09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61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70208-1705-41E5-AC95-B4FFF100B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76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1472C-97DC-4B4D-8230-1F4D1DF5A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685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6D562-B48B-4439-AE6F-FCE5FF563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39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5BF4-D3E7-4F76-A5F6-7D54E24D46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78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837D2-F40F-4988-BCC3-4E1BD6087E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83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67940-27F1-484C-8F46-46F1EE84B4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86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70FF5D-B60B-44BA-BAC2-6CFEF4815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438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B8768-5601-4525-BE99-B6F48CBD8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996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3F5A2-1A45-4AA4-8AEF-45C042901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71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6EC64-63B2-499C-AB2D-161AD96074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81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BFBE0-9902-454C-915B-C34BF76723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14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31614-7FB6-43D0-9315-EDCAC795E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4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ABE29-3AF5-4C3A-8BCC-26357303E1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13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AC2854-0E1E-4C2E-A860-CADE62D24B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57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4B2C71-70CE-45F8-B6D1-504BBAD63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38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DB1A2B-7B5D-420A-9D75-F3E55B2FE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5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8324A6-63F5-4520-97E8-10220442B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9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0D0B7844-F1E8-489D-8E0B-D4EDCF088E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6139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2612A35-6C17-4A88-8B25-2E774F2F1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3955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Program%20Files/TurningPoint/2003/Questio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Program%20Files/TurningPoint/2003/Questio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hyperlink" Target="../../../../Program%20Files/TurningPoint/2003/Questions.html" TargetMode="Externa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81800" y="2060575"/>
            <a:ext cx="3886200" cy="49530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Module: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Microeconomics</a:t>
            </a:r>
            <a:endParaRPr lang="en-IE" altLang="en-US" sz="38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endParaRPr lang="en-IE" altLang="en-US" sz="20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Lecturer: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Dr </a:t>
            </a:r>
            <a:r>
              <a:rPr lang="en-IE" altLang="en-US" sz="3800" dirty="0">
                <a:latin typeface="Times New Roman" pitchFamily="18" charset="0"/>
              </a:rPr>
              <a:t>Stephen Weir</a:t>
            </a:r>
            <a:r>
              <a:rPr lang="en-IE" altLang="en-US" sz="4400" dirty="0"/>
              <a:t> </a:t>
            </a:r>
          </a:p>
        </p:txBody>
      </p:sp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52400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5029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0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71717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Worksheet" r:id="rId4" imgW="5800825" imgH="5181763" progId="Excel.Sheet.8">
                    <p:embed/>
                  </p:oleObj>
                </mc:Choice>
                <mc:Fallback>
                  <p:oleObj name="Worksheet" r:id="rId4" imgW="5800825" imgH="5181763" progId="Excel.Sheet.8">
                    <p:embed/>
                    <p:pic>
                      <p:nvPicPr>
                        <p:cNvPr id="7171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55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3356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grpSp>
        <p:nvGrpSpPr>
          <p:cNvPr id="71683" name="Group 6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71715" name="Line 7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3354" name="Text Box 8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71684" name="Group 9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71713" name="Line 10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3352" name="Text Box 11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3320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3095626" y="1049339"/>
            <a:ext cx="5343525" cy="4667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325" dirty="0">
                <a:solidFill>
                  <a:srgbClr val="CC0000"/>
                </a:solidFill>
              </a:rPr>
              <a:t>Excess Demand</a:t>
            </a:r>
            <a:endParaRPr lang="en-US" sz="2325" dirty="0">
              <a:solidFill>
                <a:schemeClr val="tx1"/>
              </a:solidFill>
            </a:endParaRPr>
          </a:p>
        </p:txBody>
      </p:sp>
      <p:sp>
        <p:nvSpPr>
          <p:cNvPr id="71686" name="Line 14"/>
          <p:cNvSpPr>
            <a:spLocks noChangeShapeType="1"/>
          </p:cNvSpPr>
          <p:nvPr/>
        </p:nvSpPr>
        <p:spPr bwMode="auto">
          <a:xfrm>
            <a:off x="3659188" y="4640263"/>
            <a:ext cx="1693862" cy="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71687" name="Line 15"/>
          <p:cNvSpPr>
            <a:spLocks noChangeShapeType="1"/>
          </p:cNvSpPr>
          <p:nvPr/>
        </p:nvSpPr>
        <p:spPr bwMode="auto">
          <a:xfrm flipH="1">
            <a:off x="5341939" y="4622800"/>
            <a:ext cx="3175" cy="446088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71688" name="Oval 16"/>
          <p:cNvSpPr>
            <a:spLocks noChangeArrowheads="1"/>
          </p:cNvSpPr>
          <p:nvPr/>
        </p:nvSpPr>
        <p:spPr bwMode="auto">
          <a:xfrm>
            <a:off x="5295901" y="4586289"/>
            <a:ext cx="104775" cy="103187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689" name="Group 17"/>
          <p:cNvGrpSpPr>
            <a:grpSpLocks/>
          </p:cNvGrpSpPr>
          <p:nvPr/>
        </p:nvGrpSpPr>
        <p:grpSpPr bwMode="auto">
          <a:xfrm>
            <a:off x="4011614" y="4586289"/>
            <a:ext cx="104775" cy="484187"/>
            <a:chOff x="1130" y="3132"/>
            <a:chExt cx="88" cy="407"/>
          </a:xfrm>
        </p:grpSpPr>
        <p:sp>
          <p:nvSpPr>
            <p:cNvPr id="71711" name="Line 18"/>
            <p:cNvSpPr>
              <a:spLocks noChangeShapeType="1"/>
            </p:cNvSpPr>
            <p:nvPr/>
          </p:nvSpPr>
          <p:spPr bwMode="auto">
            <a:xfrm flipH="1">
              <a:off x="1173" y="3165"/>
              <a:ext cx="2" cy="374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1712" name="Oval 19"/>
            <p:cNvSpPr>
              <a:spLocks noChangeArrowheads="1"/>
            </p:cNvSpPr>
            <p:nvPr/>
          </p:nvSpPr>
          <p:spPr bwMode="auto">
            <a:xfrm>
              <a:off x="1130" y="3132"/>
              <a:ext cx="88" cy="87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9828" name="Text Box 20"/>
          <p:cNvSpPr txBox="1">
            <a:spLocks noChangeArrowheads="1"/>
          </p:cNvSpPr>
          <p:nvPr/>
        </p:nvSpPr>
        <p:spPr bwMode="auto">
          <a:xfrm>
            <a:off x="6421438" y="2193926"/>
            <a:ext cx="2976562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Facing a shortage, 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sellers raise the price, causing </a:t>
            </a:r>
            <a:r>
              <a:rPr lang="en-US" sz="1950" b="1" i="1" dirty="0">
                <a:latin typeface="Arial"/>
                <a:cs typeface="Arial"/>
              </a:rPr>
              <a:t>Q</a:t>
            </a:r>
            <a:r>
              <a:rPr lang="en-US" sz="1950" b="1" i="1" baseline="30000" dirty="0">
                <a:latin typeface="Arial"/>
                <a:cs typeface="Arial"/>
              </a:rPr>
              <a:t>D</a:t>
            </a:r>
            <a:r>
              <a:rPr lang="en-US" sz="1950" dirty="0">
                <a:latin typeface="Arial"/>
                <a:cs typeface="Arial"/>
              </a:rPr>
              <a:t> to fall and </a:t>
            </a:r>
            <a:r>
              <a:rPr lang="en-US" sz="1950" b="1" i="1" dirty="0">
                <a:latin typeface="Arial"/>
                <a:cs typeface="Arial"/>
              </a:rPr>
              <a:t>Q</a:t>
            </a:r>
            <a:r>
              <a:rPr lang="en-US" sz="1950" b="1" i="1" baseline="30000" dirty="0">
                <a:latin typeface="Arial"/>
                <a:cs typeface="Arial"/>
              </a:rPr>
              <a:t>S</a:t>
            </a:r>
            <a:r>
              <a:rPr lang="en-US" sz="1950" dirty="0">
                <a:latin typeface="Arial"/>
                <a:cs typeface="Arial"/>
              </a:rPr>
              <a:t> to rise, …which reduces the shortage.   </a:t>
            </a: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656013" y="4217988"/>
            <a:ext cx="1465262" cy="419100"/>
            <a:chOff x="831" y="2822"/>
            <a:chExt cx="1230" cy="352"/>
          </a:xfrm>
        </p:grpSpPr>
        <p:sp>
          <p:nvSpPr>
            <p:cNvPr id="71709" name="Line 25"/>
            <p:cNvSpPr>
              <a:spLocks noChangeShapeType="1"/>
            </p:cNvSpPr>
            <p:nvPr/>
          </p:nvSpPr>
          <p:spPr bwMode="auto">
            <a:xfrm>
              <a:off x="831" y="2822"/>
              <a:ext cx="123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1710" name="Line 26"/>
            <p:cNvSpPr>
              <a:spLocks noChangeShapeType="1"/>
            </p:cNvSpPr>
            <p:nvPr/>
          </p:nvSpPr>
          <p:spPr bwMode="auto">
            <a:xfrm rot="10800000">
              <a:off x="833" y="2822"/>
              <a:ext cx="0" cy="35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5056189" y="4160839"/>
            <a:ext cx="288925" cy="911225"/>
            <a:chOff x="2007" y="2775"/>
            <a:chExt cx="242" cy="765"/>
          </a:xfrm>
        </p:grpSpPr>
        <p:grpSp>
          <p:nvGrpSpPr>
            <p:cNvPr id="71705" name="Group 28"/>
            <p:cNvGrpSpPr>
              <a:grpSpLocks/>
            </p:cNvGrpSpPr>
            <p:nvPr/>
          </p:nvGrpSpPr>
          <p:grpSpPr bwMode="auto">
            <a:xfrm>
              <a:off x="2007" y="2775"/>
              <a:ext cx="88" cy="765"/>
              <a:chOff x="2007" y="2775"/>
              <a:chExt cx="88" cy="765"/>
            </a:xfrm>
          </p:grpSpPr>
          <p:sp>
            <p:nvSpPr>
              <p:cNvPr id="71707" name="Line 29"/>
              <p:cNvSpPr>
                <a:spLocks noChangeShapeType="1"/>
              </p:cNvSpPr>
              <p:nvPr/>
            </p:nvSpPr>
            <p:spPr bwMode="auto">
              <a:xfrm flipH="1">
                <a:off x="2050" y="2822"/>
                <a:ext cx="0" cy="7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71708" name="Oval 30"/>
              <p:cNvSpPr>
                <a:spLocks noChangeArrowheads="1"/>
              </p:cNvSpPr>
              <p:nvPr/>
            </p:nvSpPr>
            <p:spPr bwMode="auto">
              <a:xfrm>
                <a:off x="2007" y="2775"/>
                <a:ext cx="88" cy="8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706" name="Line 31"/>
            <p:cNvSpPr>
              <a:spLocks noChangeShapeType="1"/>
            </p:cNvSpPr>
            <p:nvPr/>
          </p:nvSpPr>
          <p:spPr bwMode="auto">
            <a:xfrm rot="5400000">
              <a:off x="2148" y="3438"/>
              <a:ext cx="0" cy="20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4060826" y="4164013"/>
            <a:ext cx="447675" cy="906462"/>
            <a:chOff x="1171" y="2777"/>
            <a:chExt cx="376" cy="762"/>
          </a:xfrm>
        </p:grpSpPr>
        <p:grpSp>
          <p:nvGrpSpPr>
            <p:cNvPr id="71701" name="Group 33"/>
            <p:cNvGrpSpPr>
              <a:grpSpLocks/>
            </p:cNvGrpSpPr>
            <p:nvPr/>
          </p:nvGrpSpPr>
          <p:grpSpPr bwMode="auto">
            <a:xfrm>
              <a:off x="1459" y="2777"/>
              <a:ext cx="88" cy="759"/>
              <a:chOff x="1459" y="2777"/>
              <a:chExt cx="88" cy="759"/>
            </a:xfrm>
          </p:grpSpPr>
          <p:sp>
            <p:nvSpPr>
              <p:cNvPr id="71703" name="Line 34"/>
              <p:cNvSpPr>
                <a:spLocks noChangeShapeType="1"/>
              </p:cNvSpPr>
              <p:nvPr/>
            </p:nvSpPr>
            <p:spPr bwMode="auto">
              <a:xfrm flipH="1">
                <a:off x="1504" y="2820"/>
                <a:ext cx="2" cy="7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71704" name="Oval 35"/>
              <p:cNvSpPr>
                <a:spLocks noChangeArrowheads="1"/>
              </p:cNvSpPr>
              <p:nvPr/>
            </p:nvSpPr>
            <p:spPr bwMode="auto">
              <a:xfrm>
                <a:off x="1459" y="2777"/>
                <a:ext cx="88" cy="8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702" name="Line 36"/>
            <p:cNvSpPr>
              <a:spLocks noChangeShapeType="1"/>
            </p:cNvSpPr>
            <p:nvPr/>
          </p:nvSpPr>
          <p:spPr bwMode="auto">
            <a:xfrm rot="-5400000">
              <a:off x="1340" y="3370"/>
              <a:ext cx="0" cy="338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4135438" y="4286250"/>
            <a:ext cx="1135062" cy="711200"/>
            <a:chOff x="1234" y="2880"/>
            <a:chExt cx="953" cy="597"/>
          </a:xfrm>
        </p:grpSpPr>
        <p:sp>
          <p:nvSpPr>
            <p:cNvPr id="71697" name="AutoShape 38"/>
            <p:cNvSpPr>
              <a:spLocks/>
            </p:cNvSpPr>
            <p:nvPr/>
          </p:nvSpPr>
          <p:spPr bwMode="auto">
            <a:xfrm rot="-5400000">
              <a:off x="1712" y="2675"/>
              <a:ext cx="132" cy="541"/>
            </a:xfrm>
            <a:prstGeom prst="leftBrace">
              <a:avLst>
                <a:gd name="adj1" fmla="val 34154"/>
                <a:gd name="adj2" fmla="val 50000"/>
              </a:avLst>
            </a:prstGeom>
            <a:noFill/>
            <a:ln w="1905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698" name="Group 39"/>
            <p:cNvGrpSpPr>
              <a:grpSpLocks/>
            </p:cNvGrpSpPr>
            <p:nvPr/>
          </p:nvGrpSpPr>
          <p:grpSpPr bwMode="auto">
            <a:xfrm>
              <a:off x="1234" y="3031"/>
              <a:ext cx="953" cy="446"/>
              <a:chOff x="1234" y="3031"/>
              <a:chExt cx="953" cy="446"/>
            </a:xfrm>
          </p:grpSpPr>
          <p:sp>
            <p:nvSpPr>
              <p:cNvPr id="71699" name="Line 40"/>
              <p:cNvSpPr>
                <a:spLocks noChangeShapeType="1"/>
              </p:cNvSpPr>
              <p:nvPr/>
            </p:nvSpPr>
            <p:spPr bwMode="auto">
              <a:xfrm flipV="1">
                <a:off x="1700" y="3031"/>
                <a:ext cx="7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338" name="Text Box 41"/>
              <p:cNvSpPr txBox="1">
                <a:spLocks noChangeArrowheads="1"/>
              </p:cNvSpPr>
              <p:nvPr/>
            </p:nvSpPr>
            <p:spPr bwMode="auto">
              <a:xfrm>
                <a:off x="1234" y="3157"/>
                <a:ext cx="953" cy="320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4290" rIns="34290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875" b="1" i="1" dirty="0">
                    <a:solidFill>
                      <a:srgbClr val="FF0000"/>
                    </a:solidFill>
                    <a:latin typeface="Arial"/>
                    <a:cs typeface="Arial"/>
                  </a:rPr>
                  <a:t>Shortage</a:t>
                </a:r>
              </a:p>
            </p:txBody>
          </p:sp>
        </p:grpSp>
      </p:grpSp>
      <p:sp>
        <p:nvSpPr>
          <p:cNvPr id="13334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7169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38" y="110331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462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73753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Worksheet" r:id="rId4" imgW="5800825" imgH="5181763" progId="Excel.Sheet.8">
                    <p:embed/>
                  </p:oleObj>
                </mc:Choice>
                <mc:Fallback>
                  <p:oleObj name="Worksheet" r:id="rId4" imgW="5800825" imgH="5181763" progId="Excel.Sheet.8">
                    <p:embed/>
                    <p:pic>
                      <p:nvPicPr>
                        <p:cNvPr id="7375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7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4368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grpSp>
        <p:nvGrpSpPr>
          <p:cNvPr id="73731" name="Group 6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73751" name="Line 7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4366" name="Text Box 8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73732" name="Group 9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73749" name="Line 10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4364" name="Text Box 11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4344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3095626" y="1049339"/>
            <a:ext cx="5572125" cy="4667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325" dirty="0">
                <a:solidFill>
                  <a:srgbClr val="CC0000"/>
                </a:solidFill>
              </a:rPr>
              <a:t>Excess Demand</a:t>
            </a:r>
            <a:endParaRPr lang="en-US" sz="2325" dirty="0">
              <a:solidFill>
                <a:schemeClr val="tx1"/>
              </a:solidFill>
            </a:endParaRPr>
          </a:p>
        </p:txBody>
      </p:sp>
      <p:sp>
        <p:nvSpPr>
          <p:cNvPr id="73734" name="Line 17"/>
          <p:cNvSpPr>
            <a:spLocks noChangeShapeType="1"/>
          </p:cNvSpPr>
          <p:nvPr/>
        </p:nvSpPr>
        <p:spPr bwMode="auto">
          <a:xfrm>
            <a:off x="3656013" y="4217988"/>
            <a:ext cx="1465262" cy="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73735" name="Line 18"/>
          <p:cNvSpPr>
            <a:spLocks noChangeShapeType="1"/>
          </p:cNvSpPr>
          <p:nvPr/>
        </p:nvSpPr>
        <p:spPr bwMode="auto">
          <a:xfrm flipH="1">
            <a:off x="5106988" y="4217989"/>
            <a:ext cx="0" cy="854075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73736" name="Line 19"/>
          <p:cNvSpPr>
            <a:spLocks noChangeShapeType="1"/>
          </p:cNvSpPr>
          <p:nvPr/>
        </p:nvSpPr>
        <p:spPr bwMode="auto">
          <a:xfrm flipH="1">
            <a:off x="4457701" y="4214814"/>
            <a:ext cx="3175" cy="852487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73737" name="AutoShape 20"/>
          <p:cNvSpPr>
            <a:spLocks/>
          </p:cNvSpPr>
          <p:nvPr/>
        </p:nvSpPr>
        <p:spPr bwMode="auto">
          <a:xfrm rot="16200000">
            <a:off x="4704557" y="4042570"/>
            <a:ext cx="157163" cy="644525"/>
          </a:xfrm>
          <a:prstGeom prst="leftBrace">
            <a:avLst>
              <a:gd name="adj1" fmla="val 34175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8" name="Line 21"/>
          <p:cNvSpPr>
            <a:spLocks noChangeShapeType="1"/>
          </p:cNvSpPr>
          <p:nvPr/>
        </p:nvSpPr>
        <p:spPr bwMode="auto">
          <a:xfrm flipV="1">
            <a:off x="4725989" y="4465638"/>
            <a:ext cx="53975" cy="2413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14354" name="Text Box 22"/>
          <p:cNvSpPr txBox="1">
            <a:spLocks noChangeArrowheads="1"/>
          </p:cNvSpPr>
          <p:nvPr/>
        </p:nvSpPr>
        <p:spPr bwMode="auto">
          <a:xfrm>
            <a:off x="4135438" y="4616450"/>
            <a:ext cx="11350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90" rIns="3429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75" b="1" i="1" dirty="0">
                <a:solidFill>
                  <a:srgbClr val="FF0000"/>
                </a:solidFill>
                <a:latin typeface="Arial"/>
                <a:cs typeface="Arial"/>
              </a:rPr>
              <a:t>Shortage</a:t>
            </a:r>
          </a:p>
        </p:txBody>
      </p:sp>
      <p:sp>
        <p:nvSpPr>
          <p:cNvPr id="120855" name="Text Box 23"/>
          <p:cNvSpPr txBox="1">
            <a:spLocks noChangeArrowheads="1"/>
          </p:cNvSpPr>
          <p:nvPr/>
        </p:nvSpPr>
        <p:spPr bwMode="auto">
          <a:xfrm>
            <a:off x="6453188" y="3630614"/>
            <a:ext cx="2652712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>
                <a:latin typeface="Arial"/>
                <a:cs typeface="Arial"/>
              </a:rPr>
              <a:t>Prices continue to rise until market reaches equilibrium. 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3659189" y="3783013"/>
            <a:ext cx="1203325" cy="419100"/>
            <a:chOff x="833" y="2458"/>
            <a:chExt cx="1011" cy="352"/>
          </a:xfrm>
        </p:grpSpPr>
        <p:sp>
          <p:nvSpPr>
            <p:cNvPr id="73747" name="Line 25"/>
            <p:cNvSpPr>
              <a:spLocks noChangeShapeType="1"/>
            </p:cNvSpPr>
            <p:nvPr/>
          </p:nvSpPr>
          <p:spPr bwMode="auto">
            <a:xfrm rot="10800000">
              <a:off x="833" y="2458"/>
              <a:ext cx="0" cy="35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3748" name="Line 26"/>
            <p:cNvSpPr>
              <a:spLocks noChangeShapeType="1"/>
            </p:cNvSpPr>
            <p:nvPr/>
          </p:nvSpPr>
          <p:spPr bwMode="auto">
            <a:xfrm flipV="1">
              <a:off x="834" y="2460"/>
              <a:ext cx="1010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811714" y="3725864"/>
            <a:ext cx="104775" cy="1343025"/>
            <a:chOff x="1802" y="2410"/>
            <a:chExt cx="88" cy="1128"/>
          </a:xfrm>
        </p:grpSpPr>
        <p:sp>
          <p:nvSpPr>
            <p:cNvPr id="73745" name="Line 28"/>
            <p:cNvSpPr>
              <a:spLocks noChangeShapeType="1"/>
            </p:cNvSpPr>
            <p:nvPr/>
          </p:nvSpPr>
          <p:spPr bwMode="auto">
            <a:xfrm>
              <a:off x="1840" y="2440"/>
              <a:ext cx="4" cy="109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3746" name="Oval 29"/>
            <p:cNvSpPr>
              <a:spLocks noChangeArrowheads="1"/>
            </p:cNvSpPr>
            <p:nvPr/>
          </p:nvSpPr>
          <p:spPr bwMode="auto">
            <a:xfrm>
              <a:off x="1802" y="2410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358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7374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963" y="1049338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400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I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</a:t>
            </a:r>
            <a:r>
              <a:rPr lang="en-I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impact of;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price floor 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subsidies</a:t>
            </a: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subsidies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 on farming</a:t>
            </a:r>
            <a:endParaRPr lang="en-I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b="1" dirty="0" smtClean="0"/>
              <a:t>Question</a:t>
            </a:r>
            <a:r>
              <a:rPr lang="en-US" sz="2800" dirty="0" smtClean="0"/>
              <a:t> 2 requires us to consider when there is a movement along the demand/supply curve &amp; a shift in the demand/supply curve 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36650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What determines demand/supply?</a:t>
            </a:r>
            <a:endParaRPr 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quantity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demanded</a:t>
            </a:r>
            <a:r>
              <a:rPr lang="en-US" dirty="0" smtClean="0"/>
              <a:t> of a good (Q</a:t>
            </a:r>
            <a:r>
              <a:rPr lang="en-US" baseline="-38000" dirty="0" smtClean="0"/>
              <a:t>A</a:t>
            </a:r>
            <a:r>
              <a:rPr lang="en-US" baseline="30000" dirty="0" smtClean="0"/>
              <a:t>D</a:t>
            </a:r>
            <a:r>
              <a:rPr lang="en-US" dirty="0" smtClean="0"/>
              <a:t>) is determined by;</a:t>
            </a:r>
          </a:p>
          <a:p>
            <a:pPr lvl="1" eaLnBrk="1" hangingPunct="1">
              <a:defRPr/>
            </a:pPr>
            <a:r>
              <a:rPr lang="en-US" dirty="0" smtClean="0"/>
              <a:t>The (own) price of the good (P</a:t>
            </a:r>
            <a:r>
              <a:rPr lang="en-US" baseline="-25000" dirty="0" smtClean="0"/>
              <a:t>A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Movement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The price of other goods (P</a:t>
            </a:r>
            <a:r>
              <a:rPr lang="en-US" baseline="-25000" dirty="0" smtClean="0"/>
              <a:t>A-Z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Income (Y)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Tastes (T)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Expectations (E)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28678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10001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5448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What determines demand/supply?</a:t>
            </a:r>
            <a:endParaRPr 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quantity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supplied</a:t>
            </a:r>
            <a:r>
              <a:rPr lang="en-US" dirty="0" smtClean="0"/>
              <a:t> of a good (Q</a:t>
            </a:r>
            <a:r>
              <a:rPr lang="en-US" baseline="-38000" dirty="0" smtClean="0"/>
              <a:t>A</a:t>
            </a:r>
            <a:r>
              <a:rPr lang="en-US" baseline="30000" dirty="0" smtClean="0"/>
              <a:t>S</a:t>
            </a:r>
            <a:r>
              <a:rPr lang="en-US" dirty="0" smtClean="0"/>
              <a:t>) is determined by;</a:t>
            </a:r>
          </a:p>
          <a:p>
            <a:pPr lvl="1" eaLnBrk="1" hangingPunct="1">
              <a:defRPr/>
            </a:pPr>
            <a:r>
              <a:rPr lang="en-US" dirty="0" smtClean="0"/>
              <a:t>The (own) price of the good (P</a:t>
            </a:r>
            <a:r>
              <a:rPr lang="en-US" baseline="-25000" dirty="0" smtClean="0"/>
              <a:t>A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Movement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The price of other goods (P</a:t>
            </a:r>
            <a:r>
              <a:rPr lang="en-US" baseline="-25000" dirty="0" smtClean="0"/>
              <a:t>A-Z</a:t>
            </a:r>
            <a:r>
              <a:rPr lang="en-US" dirty="0" smtClean="0"/>
              <a:t>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Costs</a:t>
            </a:r>
            <a:r>
              <a:rPr lang="en-US" dirty="0" smtClean="0"/>
              <a:t> (C)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Technology (T)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Expectations (E) (</a:t>
            </a:r>
            <a:r>
              <a:rPr lang="en-US" dirty="0" smtClean="0">
                <a:solidFill>
                  <a:srgbClr val="FF0000"/>
                </a:solidFill>
              </a:rPr>
              <a:t>Shift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28678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10001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622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Demand/Supply Model: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Procedure</a:t>
            </a:r>
            <a:endParaRPr lang="en-I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the change involve Supply or Demand (or both)</a:t>
            </a:r>
          </a:p>
          <a:p>
            <a:r>
              <a:rPr lang="en-US" dirty="0" smtClean="0"/>
              <a:t>Which of the variables does it affect?</a:t>
            </a:r>
          </a:p>
          <a:p>
            <a:r>
              <a:rPr lang="en-US" dirty="0" smtClean="0"/>
              <a:t>If it affects (own) price then it is a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movement</a:t>
            </a:r>
            <a:r>
              <a:rPr lang="en-US" dirty="0" smtClean="0"/>
              <a:t> along the curve)</a:t>
            </a:r>
          </a:p>
          <a:p>
            <a:r>
              <a:rPr lang="en-US" dirty="0" smtClean="0"/>
              <a:t>If it affects any other variable then it is a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shift</a:t>
            </a:r>
            <a:r>
              <a:rPr lang="en-US" dirty="0" smtClean="0"/>
              <a:t> in the curve</a:t>
            </a:r>
          </a:p>
          <a:p>
            <a:r>
              <a:rPr lang="en-US" dirty="0" smtClean="0"/>
              <a:t>Finally, does the curve shift in or out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783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65571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65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0282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65539" name="Line 6"/>
          <p:cNvSpPr>
            <a:spLocks noChangeShapeType="1"/>
          </p:cNvSpPr>
          <p:nvPr/>
        </p:nvSpPr>
        <p:spPr bwMode="auto">
          <a:xfrm>
            <a:off x="3656013" y="2932113"/>
            <a:ext cx="2011362" cy="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65540" name="Group 7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65569" name="Line 8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80" name="Text Box 9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5541" name="Group 10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65567" name="Line 11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78" name="Text Box 12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65543" name="Line 15"/>
          <p:cNvSpPr>
            <a:spLocks noChangeShapeType="1"/>
          </p:cNvSpPr>
          <p:nvPr/>
        </p:nvSpPr>
        <p:spPr bwMode="auto">
          <a:xfrm>
            <a:off x="4379913" y="2933700"/>
            <a:ext cx="0" cy="212725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4" name="Oval 16"/>
          <p:cNvSpPr>
            <a:spLocks noChangeArrowheads="1"/>
          </p:cNvSpPr>
          <p:nvPr/>
        </p:nvSpPr>
        <p:spPr bwMode="auto">
          <a:xfrm>
            <a:off x="4325939" y="2879725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5" name="Line 17"/>
          <p:cNvSpPr>
            <a:spLocks noChangeShapeType="1"/>
          </p:cNvSpPr>
          <p:nvPr/>
        </p:nvSpPr>
        <p:spPr bwMode="auto">
          <a:xfrm>
            <a:off x="5665788" y="2933700"/>
            <a:ext cx="0" cy="2128838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6" name="Oval 18"/>
          <p:cNvSpPr>
            <a:spLocks noChangeArrowheads="1"/>
          </p:cNvSpPr>
          <p:nvPr/>
        </p:nvSpPr>
        <p:spPr bwMode="auto">
          <a:xfrm>
            <a:off x="5611814" y="2879725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7" name="AutoShape 19"/>
          <p:cNvSpPr>
            <a:spLocks/>
          </p:cNvSpPr>
          <p:nvPr/>
        </p:nvSpPr>
        <p:spPr bwMode="auto">
          <a:xfrm rot="5400000">
            <a:off x="4940301" y="2136776"/>
            <a:ext cx="165100" cy="1285875"/>
          </a:xfrm>
          <a:prstGeom prst="leftBrace">
            <a:avLst>
              <a:gd name="adj1" fmla="val 64904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/>
        </p:nvSpPr>
        <p:spPr bwMode="auto">
          <a:xfrm>
            <a:off x="7352901" y="2306028"/>
            <a:ext cx="2976563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A price floor is a legal minimum price at which the good can be sold.</a:t>
            </a:r>
          </a:p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This affects the price of the good. This means a movement along the curves</a:t>
            </a:r>
          </a:p>
          <a:p>
            <a:pPr>
              <a:spcBef>
                <a:spcPct val="50000"/>
              </a:spcBef>
              <a:defRPr/>
            </a:pPr>
            <a:r>
              <a:rPr lang="en-US" sz="1950" dirty="0" smtClean="0">
                <a:latin typeface="Arial"/>
                <a:cs typeface="Arial"/>
              </a:rPr>
              <a:t>A price floor will lead to excess supply (in this case of 16)</a:t>
            </a:r>
            <a:endParaRPr lang="en-US" sz="1950" dirty="0">
              <a:latin typeface="Arial"/>
              <a:cs typeface="Arial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885792" y="2503064"/>
            <a:ext cx="1614488" cy="419100"/>
            <a:chOff x="832" y="1745"/>
            <a:chExt cx="1356" cy="352"/>
          </a:xfrm>
        </p:grpSpPr>
        <p:sp>
          <p:nvSpPr>
            <p:cNvPr id="65565" name="Line 23"/>
            <p:cNvSpPr>
              <a:spLocks noChangeShapeType="1"/>
            </p:cNvSpPr>
            <p:nvPr/>
          </p:nvSpPr>
          <p:spPr bwMode="auto">
            <a:xfrm>
              <a:off x="833" y="1745"/>
              <a:ext cx="0" cy="35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566" name="Line 24"/>
            <p:cNvSpPr>
              <a:spLocks noChangeShapeType="1"/>
            </p:cNvSpPr>
            <p:nvPr/>
          </p:nvSpPr>
          <p:spPr bwMode="auto">
            <a:xfrm flipV="1">
              <a:off x="832" y="2096"/>
              <a:ext cx="135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0268" name="Text Box 37"/>
          <p:cNvSpPr txBox="1">
            <a:spLocks noChangeArrowheads="1"/>
          </p:cNvSpPr>
          <p:nvPr/>
        </p:nvSpPr>
        <p:spPr bwMode="auto">
          <a:xfrm>
            <a:off x="4489450" y="2300289"/>
            <a:ext cx="1125538" cy="39322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50" b="1" i="1" dirty="0">
                <a:solidFill>
                  <a:srgbClr val="FF0000"/>
                </a:solidFill>
                <a:latin typeface="Arial"/>
                <a:cs typeface="Arial"/>
              </a:rPr>
              <a:t>Surplus</a:t>
            </a:r>
          </a:p>
        </p:txBody>
      </p:sp>
      <p:sp>
        <p:nvSpPr>
          <p:cNvPr id="10264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6555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75" y="1049338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5"/>
          <p:cNvSpPr txBox="1">
            <a:spLocks noChangeArrowheads="1"/>
          </p:cNvSpPr>
          <p:nvPr/>
        </p:nvSpPr>
        <p:spPr bwMode="auto">
          <a:xfrm>
            <a:off x="879231" y="442121"/>
            <a:ext cx="10243038" cy="74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smtClean="0"/>
              <a:t>Consider the impact of a price floor</a:t>
            </a:r>
            <a:endParaRPr lang="en-US" dirty="0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 flipV="1">
            <a:off x="3659588" y="3786089"/>
            <a:ext cx="1203667" cy="1191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40" name="Line 28"/>
          <p:cNvSpPr>
            <a:spLocks noChangeShapeType="1"/>
          </p:cNvSpPr>
          <p:nvPr/>
        </p:nvSpPr>
        <p:spPr bwMode="auto">
          <a:xfrm>
            <a:off x="4858488" y="3762259"/>
            <a:ext cx="4767" cy="1308217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65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Supply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Costs (C)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supply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Supply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</a:t>
            </a:r>
            <a:r>
              <a:rPr lang="en-US" sz="1875" dirty="0">
                <a:latin typeface="Arial"/>
                <a:cs typeface="Arial"/>
              </a:rPr>
              <a:t>reduces cost,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</a:t>
            </a:r>
            <a:r>
              <a:rPr lang="en-US" sz="1875" dirty="0">
                <a:latin typeface="Arial"/>
                <a:cs typeface="Arial"/>
              </a:rPr>
              <a:t>production more profitable 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789429" y="1985112"/>
            <a:ext cx="1267476" cy="2543597"/>
            <a:chOff x="3462" y="947"/>
            <a:chExt cx="1065" cy="2136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462" y="947"/>
              <a:ext cx="651" cy="1873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318251" y="2076451"/>
            <a:ext cx="1450975" cy="2176463"/>
            <a:chOff x="3067" y="1024"/>
            <a:chExt cx="1218" cy="1828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067" y="1278"/>
              <a:ext cx="949" cy="157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3920" y="102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17741" y="2805237"/>
            <a:ext cx="1707042" cy="2196011"/>
            <a:chOff x="2383" y="1976"/>
            <a:chExt cx="1433" cy="1844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695" y="2090"/>
              <a:ext cx="16" cy="1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691" y="2093"/>
              <a:ext cx="10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83" y="19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508" y="358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858001" y="2082801"/>
            <a:ext cx="1450975" cy="2176463"/>
            <a:chOff x="3520" y="1029"/>
            <a:chExt cx="1218" cy="1828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V="1">
              <a:off x="3520" y="1283"/>
              <a:ext cx="949" cy="15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373" y="1029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7412039" y="2500313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76158" y="3330735"/>
            <a:ext cx="2130481" cy="1678781"/>
            <a:chOff x="2223" y="2299"/>
            <a:chExt cx="1789" cy="1410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574" y="2417"/>
              <a:ext cx="1212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789" y="2417"/>
              <a:ext cx="2" cy="1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23" y="229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704" y="34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The government provides subsidies for fertilizer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fall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rise.</a:t>
            </a: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smtClean="0"/>
              <a:t>Consider the impact of production subsidies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180133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Demand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Income (Y)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688968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367897" y="2380924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demand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Demand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right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increases income, 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consumers demand </a:t>
            </a:r>
            <a:r>
              <a:rPr lang="en-US" sz="1875" dirty="0">
                <a:latin typeface="Arial"/>
                <a:cs typeface="Arial"/>
              </a:rPr>
              <a:t>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21724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240783" y="1890347"/>
            <a:ext cx="1537836" cy="2588788"/>
            <a:chOff x="3688" y="1164"/>
            <a:chExt cx="1475" cy="1919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 flipH="1">
              <a:off x="4113" y="1164"/>
              <a:ext cx="1050" cy="1656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3688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706606" y="2196570"/>
            <a:ext cx="1852089" cy="2563933"/>
            <a:chOff x="3393" y="1080"/>
            <a:chExt cx="1028" cy="1622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H="1" flipV="1">
              <a:off x="3393" y="1080"/>
              <a:ext cx="731" cy="144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4056" y="2392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515981" y="2954114"/>
            <a:ext cx="1865476" cy="2025712"/>
            <a:chOff x="2373" y="2145"/>
            <a:chExt cx="1566" cy="1701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 flipH="1">
              <a:off x="3785" y="2239"/>
              <a:ext cx="8" cy="1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697" y="2239"/>
              <a:ext cx="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373" y="2145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748" y="2208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631" y="3613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286941" y="2139651"/>
            <a:ext cx="1604651" cy="2097882"/>
            <a:chOff x="3800" y="1088"/>
            <a:chExt cx="1347" cy="1762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H="1" flipV="1">
              <a:off x="3800" y="1088"/>
              <a:ext cx="958" cy="17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782" y="2508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>
            <a:off x="6886312" y="2389289"/>
            <a:ext cx="484187" cy="0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510694" y="2318704"/>
            <a:ext cx="2272196" cy="2690812"/>
            <a:chOff x="2252" y="1449"/>
            <a:chExt cx="1908" cy="2260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 flipV="1">
              <a:off x="2581" y="1596"/>
              <a:ext cx="1341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>
              <a:off x="3922" y="1621"/>
              <a:ext cx="25" cy="18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252" y="1449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869" y="1566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852" y="347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The government provides subsidies for consumers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454477" y="294537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</a:t>
            </a:r>
            <a:r>
              <a:rPr lang="en-US" sz="1875" dirty="0" smtClean="0">
                <a:latin typeface="Arial"/>
                <a:cs typeface="Arial"/>
              </a:rPr>
              <a:t>rise 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rise</a:t>
            </a:r>
            <a:r>
              <a:rPr lang="en-US" sz="1875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(Producer is better off)</a:t>
            </a:r>
            <a:endParaRPr lang="en-US" sz="1875" dirty="0">
              <a:latin typeface="Arial"/>
              <a:cs typeface="Arial"/>
            </a:endParaRP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05355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dirty="0" smtClean="0"/>
              <a:t>Consider the impact of consumer subsidies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588464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0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36"/>
          <p:cNvSpPr>
            <a:spLocks noChangeShapeType="1"/>
          </p:cNvSpPr>
          <p:nvPr/>
        </p:nvSpPr>
        <p:spPr bwMode="auto">
          <a:xfrm flipH="1">
            <a:off x="5874132" y="3985389"/>
            <a:ext cx="113609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210988" name="Text Box 44"/>
          <p:cNvSpPr txBox="1">
            <a:spLocks noChangeArrowheads="1"/>
          </p:cNvSpPr>
          <p:nvPr/>
        </p:nvSpPr>
        <p:spPr bwMode="auto">
          <a:xfrm>
            <a:off x="2995614" y="2493964"/>
            <a:ext cx="2466975" cy="322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1:  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this effect supply or demand? Answer: </a:t>
            </a:r>
            <a:r>
              <a:rPr lang="en-US" sz="1875" b="1" i="1" dirty="0" smtClean="0">
                <a:latin typeface="Arial"/>
                <a:cs typeface="Arial"/>
              </a:rPr>
              <a:t>Supply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Which variable does it affect? Answer: </a:t>
            </a:r>
            <a:r>
              <a:rPr lang="en-US" sz="1875" b="1" i="1" dirty="0" smtClean="0">
                <a:latin typeface="Arial"/>
                <a:cs typeface="Arial"/>
              </a:rPr>
              <a:t>Costs (C)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endParaRPr lang="en-US" sz="1875" dirty="0">
              <a:latin typeface="Arial"/>
              <a:cs typeface="Arial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Is it a shift or movement? Answer</a:t>
            </a:r>
            <a:r>
              <a:rPr lang="en-US" sz="1875" dirty="0">
                <a:latin typeface="Arial"/>
                <a:cs typeface="Arial"/>
              </a:rPr>
              <a:t>: </a:t>
            </a:r>
            <a:r>
              <a:rPr lang="en-US" sz="1875" b="1" i="1" dirty="0" smtClean="0">
                <a:latin typeface="Arial"/>
                <a:cs typeface="Arial"/>
              </a:rPr>
              <a:t>Shift</a:t>
            </a:r>
            <a:endParaRPr lang="en-US" sz="1875" dirty="0">
              <a:latin typeface="Arial"/>
              <a:cs typeface="Arial"/>
            </a:endParaRPr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9227082" y="2321720"/>
            <a:ext cx="2525713" cy="33998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9453959" y="2378870"/>
            <a:ext cx="2400300" cy="32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2: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 smtClean="0">
                <a:latin typeface="Arial"/>
                <a:cs typeface="Arial"/>
              </a:rPr>
              <a:t>Does the supply curve shift left/right? Answer: </a:t>
            </a:r>
            <a:r>
              <a:rPr lang="en-US" sz="1875" b="1" i="1" dirty="0" smtClean="0">
                <a:latin typeface="Arial"/>
                <a:cs typeface="Arial"/>
              </a:rPr>
              <a:t>Supply curve</a:t>
            </a:r>
            <a:r>
              <a:rPr lang="en-US" sz="1875" dirty="0" smtClean="0">
                <a:latin typeface="Arial"/>
                <a:cs typeface="Arial"/>
              </a:rPr>
              <a:t> </a:t>
            </a:r>
            <a:r>
              <a:rPr lang="en-US" sz="1875" dirty="0">
                <a:latin typeface="Arial"/>
                <a:cs typeface="Arial"/>
              </a:rPr>
              <a:t>shifts </a:t>
            </a:r>
            <a:r>
              <a:rPr lang="en-US" sz="1875" u="sng" dirty="0" smtClean="0">
                <a:latin typeface="Arial"/>
                <a:cs typeface="Arial"/>
              </a:rPr>
              <a:t>left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(Because the event increases </a:t>
            </a:r>
            <a:r>
              <a:rPr lang="en-US" sz="1875" dirty="0">
                <a:latin typeface="Arial"/>
                <a:cs typeface="Arial"/>
              </a:rPr>
              <a:t>cost, </a:t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 smtClean="0">
                <a:latin typeface="Arial"/>
                <a:cs typeface="Arial"/>
              </a:rPr>
              <a:t>making </a:t>
            </a:r>
            <a:r>
              <a:rPr lang="en-US" sz="1875" dirty="0">
                <a:latin typeface="Arial"/>
                <a:cs typeface="Arial"/>
              </a:rPr>
              <a:t>production more profitable at any given price. </a:t>
            </a:r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438732" y="2927042"/>
            <a:ext cx="2339975" cy="156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023" name="Group 4"/>
          <p:cNvGrpSpPr>
            <a:grpSpLocks/>
          </p:cNvGrpSpPr>
          <p:nvPr/>
        </p:nvGrpSpPr>
        <p:grpSpPr bwMode="auto">
          <a:xfrm>
            <a:off x="5737226" y="1741489"/>
            <a:ext cx="3317875" cy="3106737"/>
            <a:chOff x="2579" y="785"/>
            <a:chExt cx="2786" cy="2441"/>
          </a:xfrm>
        </p:grpSpPr>
        <p:grpSp>
          <p:nvGrpSpPr>
            <p:cNvPr id="86049" name="Group 5"/>
            <p:cNvGrpSpPr>
              <a:grpSpLocks/>
            </p:cNvGrpSpPr>
            <p:nvPr/>
          </p:nvGrpSpPr>
          <p:grpSpPr bwMode="auto">
            <a:xfrm>
              <a:off x="2697" y="1037"/>
              <a:ext cx="2409" cy="2049"/>
              <a:chOff x="1098" y="1361"/>
              <a:chExt cx="2116" cy="2027"/>
            </a:xfrm>
          </p:grpSpPr>
          <p:sp>
            <p:nvSpPr>
              <p:cNvPr id="86052" name="Line 6"/>
              <p:cNvSpPr>
                <a:spLocks noChangeShapeType="1"/>
              </p:cNvSpPr>
              <p:nvPr/>
            </p:nvSpPr>
            <p:spPr bwMode="auto">
              <a:xfrm>
                <a:off x="1102" y="1361"/>
                <a:ext cx="0" cy="20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86053" name="Line 7"/>
              <p:cNvSpPr>
                <a:spLocks noChangeShapeType="1"/>
              </p:cNvSpPr>
              <p:nvPr/>
            </p:nvSpPr>
            <p:spPr bwMode="auto">
              <a:xfrm>
                <a:off x="1098" y="3388"/>
                <a:ext cx="21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86050" name="Text Box 8"/>
            <p:cNvSpPr txBox="1">
              <a:spLocks noChangeArrowheads="1"/>
            </p:cNvSpPr>
            <p:nvPr/>
          </p:nvSpPr>
          <p:spPr bwMode="auto">
            <a:xfrm>
              <a:off x="2579" y="785"/>
              <a:ext cx="26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6051" name="Text Box 9"/>
            <p:cNvSpPr txBox="1">
              <a:spLocks noChangeArrowheads="1"/>
            </p:cNvSpPr>
            <p:nvPr/>
          </p:nvSpPr>
          <p:spPr bwMode="auto">
            <a:xfrm>
              <a:off x="5075" y="2936"/>
              <a:ext cx="29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grpSp>
        <p:nvGrpSpPr>
          <p:cNvPr id="86024" name="Group 10"/>
          <p:cNvGrpSpPr>
            <a:grpSpLocks/>
          </p:cNvGrpSpPr>
          <p:nvPr/>
        </p:nvGrpSpPr>
        <p:grpSpPr bwMode="auto">
          <a:xfrm>
            <a:off x="6789429" y="1985112"/>
            <a:ext cx="1267476" cy="2543597"/>
            <a:chOff x="3462" y="947"/>
            <a:chExt cx="1065" cy="2136"/>
          </a:xfrm>
        </p:grpSpPr>
        <p:sp>
          <p:nvSpPr>
            <p:cNvPr id="86047" name="Line 11"/>
            <p:cNvSpPr>
              <a:spLocks noChangeShapeType="1"/>
            </p:cNvSpPr>
            <p:nvPr/>
          </p:nvSpPr>
          <p:spPr bwMode="auto">
            <a:xfrm>
              <a:off x="3462" y="947"/>
              <a:ext cx="651" cy="1873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8" name="Text Box 12"/>
            <p:cNvSpPr txBox="1">
              <a:spLocks noChangeArrowheads="1"/>
            </p:cNvSpPr>
            <p:nvPr/>
          </p:nvSpPr>
          <p:spPr bwMode="auto">
            <a:xfrm>
              <a:off x="4072" y="2773"/>
              <a:ext cx="45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5" name="Group 13"/>
          <p:cNvGrpSpPr>
            <a:grpSpLocks/>
          </p:cNvGrpSpPr>
          <p:nvPr/>
        </p:nvGrpSpPr>
        <p:grpSpPr bwMode="auto">
          <a:xfrm>
            <a:off x="6912536" y="1980290"/>
            <a:ext cx="1450975" cy="2176463"/>
            <a:chOff x="3067" y="1024"/>
            <a:chExt cx="1218" cy="1828"/>
          </a:xfrm>
        </p:grpSpPr>
        <p:sp>
          <p:nvSpPr>
            <p:cNvPr id="86045" name="Line 14"/>
            <p:cNvSpPr>
              <a:spLocks noChangeShapeType="1"/>
            </p:cNvSpPr>
            <p:nvPr/>
          </p:nvSpPr>
          <p:spPr bwMode="auto">
            <a:xfrm flipV="1">
              <a:off x="3067" y="1278"/>
              <a:ext cx="949" cy="1574"/>
            </a:xfrm>
            <a:prstGeom prst="lin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6" name="Text Box 15"/>
            <p:cNvSpPr txBox="1">
              <a:spLocks noChangeArrowheads="1"/>
            </p:cNvSpPr>
            <p:nvPr/>
          </p:nvSpPr>
          <p:spPr bwMode="auto">
            <a:xfrm>
              <a:off x="3920" y="1024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86026" name="Group 16"/>
          <p:cNvGrpSpPr>
            <a:grpSpLocks/>
          </p:cNvGrpSpPr>
          <p:nvPr/>
        </p:nvGrpSpPr>
        <p:grpSpPr bwMode="auto">
          <a:xfrm>
            <a:off x="5404606" y="3382850"/>
            <a:ext cx="2110872" cy="1650581"/>
            <a:chOff x="2104" y="1973"/>
            <a:chExt cx="1772" cy="1386"/>
          </a:xfrm>
        </p:grpSpPr>
        <p:sp>
          <p:nvSpPr>
            <p:cNvPr id="86043" name="Line 20"/>
            <p:cNvSpPr>
              <a:spLocks noChangeShapeType="1"/>
            </p:cNvSpPr>
            <p:nvPr/>
          </p:nvSpPr>
          <p:spPr bwMode="auto">
            <a:xfrm>
              <a:off x="3711" y="2090"/>
              <a:ext cx="6" cy="9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2" name="Line 19"/>
            <p:cNvSpPr>
              <a:spLocks noChangeShapeType="1"/>
            </p:cNvSpPr>
            <p:nvPr/>
          </p:nvSpPr>
          <p:spPr bwMode="auto">
            <a:xfrm>
              <a:off x="2515" y="2090"/>
              <a:ext cx="120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40" name="Text Box 17"/>
            <p:cNvSpPr txBox="1">
              <a:spLocks noChangeArrowheads="1"/>
            </p:cNvSpPr>
            <p:nvPr/>
          </p:nvSpPr>
          <p:spPr bwMode="auto">
            <a:xfrm>
              <a:off x="2104" y="1973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041" name="Oval 18"/>
            <p:cNvSpPr>
              <a:spLocks noChangeArrowheads="1"/>
            </p:cNvSpPr>
            <p:nvPr/>
          </p:nvSpPr>
          <p:spPr bwMode="auto">
            <a:xfrm>
              <a:off x="3689" y="2051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44" name="Text Box 21"/>
            <p:cNvSpPr txBox="1">
              <a:spLocks noChangeArrowheads="1"/>
            </p:cNvSpPr>
            <p:nvPr/>
          </p:nvSpPr>
          <p:spPr bwMode="auto">
            <a:xfrm>
              <a:off x="3568" y="3126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276839" y="1729978"/>
            <a:ext cx="1450975" cy="2176463"/>
            <a:chOff x="3520" y="1029"/>
            <a:chExt cx="1218" cy="1828"/>
          </a:xfrm>
        </p:grpSpPr>
        <p:sp>
          <p:nvSpPr>
            <p:cNvPr id="86038" name="Line 29"/>
            <p:cNvSpPr>
              <a:spLocks noChangeShapeType="1"/>
            </p:cNvSpPr>
            <p:nvPr/>
          </p:nvSpPr>
          <p:spPr bwMode="auto">
            <a:xfrm flipV="1">
              <a:off x="3520" y="1283"/>
              <a:ext cx="949" cy="15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4373" y="1029"/>
              <a:ext cx="36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10979" name="Line 35"/>
          <p:cNvSpPr>
            <a:spLocks noChangeShapeType="1"/>
          </p:cNvSpPr>
          <p:nvPr/>
        </p:nvSpPr>
        <p:spPr bwMode="auto">
          <a:xfrm flipH="1" flipV="1">
            <a:off x="7223901" y="2407775"/>
            <a:ext cx="619952" cy="19927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409920" y="2485123"/>
            <a:ext cx="1797035" cy="2496740"/>
            <a:chOff x="2438" y="2277"/>
            <a:chExt cx="1509" cy="2097"/>
          </a:xfrm>
        </p:grpSpPr>
        <p:sp>
          <p:nvSpPr>
            <p:cNvPr id="86033" name="Line 36"/>
            <p:cNvSpPr>
              <a:spLocks noChangeShapeType="1"/>
            </p:cNvSpPr>
            <p:nvPr/>
          </p:nvSpPr>
          <p:spPr bwMode="auto">
            <a:xfrm flipH="1">
              <a:off x="2832" y="2417"/>
              <a:ext cx="9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4" name="Line 37"/>
            <p:cNvSpPr>
              <a:spLocks noChangeShapeType="1"/>
            </p:cNvSpPr>
            <p:nvPr/>
          </p:nvSpPr>
          <p:spPr bwMode="auto">
            <a:xfrm flipH="1">
              <a:off x="3776" y="2417"/>
              <a:ext cx="13" cy="1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035" name="Text Box 38"/>
            <p:cNvSpPr txBox="1">
              <a:spLocks noChangeArrowheads="1"/>
            </p:cNvSpPr>
            <p:nvPr/>
          </p:nvSpPr>
          <p:spPr bwMode="auto">
            <a:xfrm>
              <a:off x="2438" y="2277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036" name="Oval 39"/>
            <p:cNvSpPr>
              <a:spLocks noChangeArrowheads="1"/>
            </p:cNvSpPr>
            <p:nvPr/>
          </p:nvSpPr>
          <p:spPr bwMode="auto">
            <a:xfrm>
              <a:off x="3742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37" name="Text Box 40"/>
            <p:cNvSpPr txBox="1">
              <a:spLocks noChangeArrowheads="1"/>
            </p:cNvSpPr>
            <p:nvPr/>
          </p:nvSpPr>
          <p:spPr bwMode="auto">
            <a:xfrm>
              <a:off x="3639" y="4141"/>
              <a:ext cx="3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en-US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3744" y="237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0987" name="Rectangle 43"/>
          <p:cNvSpPr>
            <a:spLocks noGrp="1" noChangeArrowheads="1"/>
          </p:cNvSpPr>
          <p:nvPr>
            <p:ph type="body" idx="4294967295"/>
          </p:nvPr>
        </p:nvSpPr>
        <p:spPr>
          <a:xfrm>
            <a:off x="2992438" y="1516063"/>
            <a:ext cx="2735262" cy="92075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00" b="1" dirty="0"/>
              <a:t>EVENT:</a:t>
            </a:r>
            <a:r>
              <a:rPr lang="en-US" sz="1800" dirty="0"/>
              <a:t> </a:t>
            </a:r>
            <a:r>
              <a:rPr lang="en-US" sz="1800" dirty="0" smtClean="0"/>
              <a:t>The government introduces a tax on farming</a:t>
            </a:r>
            <a:endParaRPr lang="en-US" sz="1800" dirty="0"/>
          </a:p>
        </p:txBody>
      </p:sp>
      <p:sp>
        <p:nvSpPr>
          <p:cNvPr id="210990" name="Text Box 46"/>
          <p:cNvSpPr txBox="1">
            <a:spLocks noChangeArrowheads="1"/>
          </p:cNvSpPr>
          <p:nvPr/>
        </p:nvSpPr>
        <p:spPr bwMode="auto">
          <a:xfrm>
            <a:off x="529617" y="2876351"/>
            <a:ext cx="2308225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02870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725" b="1" dirty="0">
                <a:latin typeface="Arial"/>
                <a:cs typeface="Arial"/>
              </a:rPr>
              <a:t>STEP 3: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B85C"/>
              </a:buClr>
              <a:buSzPct val="120000"/>
              <a:buFont typeface="Wingdings" pitchFamily="2" charset="2"/>
              <a:buNone/>
              <a:defRPr/>
            </a:pPr>
            <a:r>
              <a:rPr lang="en-US" sz="1875" dirty="0">
                <a:latin typeface="Arial"/>
                <a:cs typeface="Arial"/>
              </a:rPr>
              <a:t>The shift causes price to </a:t>
            </a:r>
            <a:r>
              <a:rPr lang="en-US" sz="1875" dirty="0" smtClean="0">
                <a:latin typeface="Arial"/>
                <a:cs typeface="Arial"/>
              </a:rPr>
              <a:t>increase </a:t>
            </a:r>
            <a:r>
              <a:rPr lang="en-US" sz="1875" dirty="0">
                <a:latin typeface="Arial"/>
                <a:cs typeface="Arial"/>
              </a:rPr>
              <a:t/>
            </a:r>
            <a:br>
              <a:rPr lang="en-US" sz="1875" dirty="0">
                <a:latin typeface="Arial"/>
                <a:cs typeface="Arial"/>
              </a:rPr>
            </a:br>
            <a:r>
              <a:rPr lang="en-US" sz="1875" dirty="0">
                <a:latin typeface="Arial"/>
                <a:cs typeface="Arial"/>
              </a:rPr>
              <a:t>and quantity to </a:t>
            </a:r>
            <a:r>
              <a:rPr lang="en-US" sz="1875" dirty="0" smtClean="0">
                <a:latin typeface="Arial"/>
                <a:cs typeface="Arial"/>
              </a:rPr>
              <a:t>fall.</a:t>
            </a:r>
            <a:endParaRPr lang="en-US" sz="1875" dirty="0">
              <a:latin typeface="Arial"/>
              <a:cs typeface="Arial"/>
            </a:endParaRPr>
          </a:p>
        </p:txBody>
      </p:sp>
      <p:pic>
        <p:nvPicPr>
          <p:cNvPr id="860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08426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609600" y="292100"/>
            <a:ext cx="10972800" cy="1384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en-US" dirty="0" smtClean="0"/>
              <a:t>Consider the impact of a tax farming</a:t>
            </a:r>
            <a:endParaRPr lang="en-IE" dirty="0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6957832" y="3945267"/>
            <a:ext cx="104797" cy="103584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315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0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0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8" grpId="0" build="p"/>
      <p:bldP spid="210991" grpId="0" animBg="1"/>
      <p:bldP spid="210989" grpId="0" build="p"/>
      <p:bldP spid="210992" grpId="0" animBg="1"/>
      <p:bldP spid="210987" grpId="0" build="p" bldLvl="5"/>
      <p:bldP spid="21099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Microeconomics</a:t>
            </a:r>
            <a:endParaRPr lang="en-GB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Tutorial 1</a:t>
            </a:r>
            <a:r>
              <a:rPr lang="en-IE" altLang="en-US" dirty="0" smtClean="0"/>
              <a:t> </a:t>
            </a:r>
            <a:r>
              <a:rPr lang="en-IE" altLang="en-US" dirty="0" smtClean="0"/>
              <a:t>- </a:t>
            </a:r>
          </a:p>
          <a:p>
            <a:pPr eaLnBrk="1" hangingPunct="1">
              <a:defRPr/>
            </a:pPr>
            <a:r>
              <a:rPr lang="en-US" altLang="en-US" dirty="0" smtClean="0"/>
              <a:t>Supply &amp; Demand Exercises</a:t>
            </a:r>
          </a:p>
          <a:p>
            <a:pPr eaLnBrk="1" hangingPunct="1">
              <a:defRPr/>
            </a:pPr>
            <a:r>
              <a:rPr lang="en-US" altLang="en-US" dirty="0" smtClean="0"/>
              <a:t>The Market for Food</a:t>
            </a:r>
            <a:endParaRPr lang="en-GB" alt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13174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5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Questions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Derive the market equilibrium for </a:t>
            </a:r>
            <a:r>
              <a:rPr lang="en-I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impact of</a:t>
            </a:r>
            <a:r>
              <a:rPr lang="en-I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price </a:t>
            </a:r>
            <a:r>
              <a:rPr lang="en-I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floor</a:t>
            </a: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</a:t>
            </a:r>
            <a:r>
              <a:rPr lang="en-I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subsidies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</a:t>
            </a:r>
            <a:r>
              <a:rPr lang="en-I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subsidies</a:t>
            </a:r>
            <a:endParaRPr lang="en-I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 on farming</a:t>
            </a:r>
            <a:endParaRPr lang="en-I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511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market equilibrium for </a:t>
            </a:r>
            <a:r>
              <a:rPr lang="en-US" dirty="0" smtClean="0"/>
              <a:t>food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market is where a group of buyers &amp; sellers of a particular good interact to trade</a:t>
            </a:r>
          </a:p>
          <a:p>
            <a:r>
              <a:rPr lang="en-US" dirty="0" smtClean="0"/>
              <a:t>Buyers demand the good</a:t>
            </a:r>
          </a:p>
          <a:p>
            <a:r>
              <a:rPr lang="en-US" dirty="0" smtClean="0"/>
              <a:t>Sellers supply the good</a:t>
            </a:r>
          </a:p>
          <a:p>
            <a:r>
              <a:rPr lang="en-US" dirty="0" smtClean="0"/>
              <a:t>We can represent a market by using a demand/supply diagram 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79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57362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5736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4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6165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 dirty="0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009900" y="1025526"/>
            <a:ext cx="6172200" cy="4746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700" dirty="0"/>
              <a:t>Supply &amp; Demand </a:t>
            </a:r>
            <a:r>
              <a:rPr lang="en-US" sz="2700" dirty="0" smtClean="0"/>
              <a:t>Curves</a:t>
            </a:r>
            <a:endParaRPr lang="en-US" sz="2700" dirty="0"/>
          </a:p>
        </p:txBody>
      </p:sp>
      <p:grpSp>
        <p:nvGrpSpPr>
          <p:cNvPr id="57348" name="Group 7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57360" name="Line 8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163" name="Text Box 9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57349" name="Group 10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57358" name="Line 11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161" name="Text Box 12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12653" name="Text Box 13"/>
          <p:cNvSpPr txBox="1">
            <a:spLocks noChangeArrowheads="1"/>
          </p:cNvSpPr>
          <p:nvPr/>
        </p:nvSpPr>
        <p:spPr bwMode="auto">
          <a:xfrm>
            <a:off x="6799263" y="2613026"/>
            <a:ext cx="3217862" cy="172835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en-US" sz="2025" b="1" dirty="0" smtClean="0">
                <a:solidFill>
                  <a:srgbClr val="CC0000"/>
                </a:solidFill>
                <a:latin typeface="Arial"/>
                <a:cs typeface="Arial"/>
              </a:rPr>
              <a:t>Equilibrium:</a:t>
            </a:r>
            <a:r>
              <a:rPr lang="en-US" sz="2025" dirty="0" smtClean="0">
                <a:latin typeface="Arial"/>
                <a:cs typeface="Arial"/>
              </a:rPr>
              <a:t>:  </a:t>
            </a:r>
            <a:r>
              <a:rPr lang="en-US" sz="2025" dirty="0">
                <a:latin typeface="Arial"/>
                <a:cs typeface="Arial"/>
              </a:rPr>
              <a:t/>
            </a:r>
            <a:br>
              <a:rPr lang="en-US" sz="2025" dirty="0">
                <a:latin typeface="Arial"/>
                <a:cs typeface="Arial"/>
              </a:rPr>
            </a:br>
            <a:r>
              <a:rPr lang="en-US" sz="2025" b="1" i="1" dirty="0" smtClean="0">
                <a:solidFill>
                  <a:srgbClr val="FF0000"/>
                </a:solidFill>
                <a:latin typeface="Arial"/>
                <a:cs typeface="Arial"/>
              </a:rPr>
              <a:t>The Price</a:t>
            </a:r>
            <a:r>
              <a:rPr lang="en-US" sz="20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25" dirty="0">
                <a:solidFill>
                  <a:srgbClr val="FF0000"/>
                </a:solidFill>
                <a:latin typeface="Arial"/>
                <a:cs typeface="Arial"/>
              </a:rPr>
              <a:t>has reached the level where </a:t>
            </a:r>
            <a:r>
              <a:rPr lang="en-US" sz="2025" dirty="0" smtClean="0">
                <a:solidFill>
                  <a:srgbClr val="FF0000"/>
                </a:solidFill>
                <a:latin typeface="Arial"/>
                <a:cs typeface="Arial"/>
              </a:rPr>
              <a:t>the quantity </a:t>
            </a:r>
            <a:r>
              <a:rPr lang="en-US" sz="2025" dirty="0">
                <a:solidFill>
                  <a:srgbClr val="FF0000"/>
                </a:solidFill>
                <a:latin typeface="Arial"/>
                <a:cs typeface="Arial"/>
              </a:rPr>
              <a:t>supplied equals </a:t>
            </a:r>
            <a:r>
              <a:rPr lang="en-US" sz="2025" dirty="0" smtClean="0">
                <a:solidFill>
                  <a:srgbClr val="FF0000"/>
                </a:solidFill>
                <a:latin typeface="Arial"/>
                <a:cs typeface="Arial"/>
              </a:rPr>
              <a:t>the quantity </a:t>
            </a:r>
            <a:r>
              <a:rPr lang="en-US" sz="2025" dirty="0">
                <a:solidFill>
                  <a:srgbClr val="FF0000"/>
                </a:solidFill>
                <a:latin typeface="Arial"/>
                <a:cs typeface="Arial"/>
              </a:rPr>
              <a:t>demanded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656013" y="3732214"/>
            <a:ext cx="1257300" cy="1336675"/>
            <a:chOff x="831" y="2415"/>
            <a:chExt cx="1056" cy="1122"/>
          </a:xfrm>
        </p:grpSpPr>
        <p:grpSp>
          <p:nvGrpSpPr>
            <p:cNvPr id="57354" name="Group 15"/>
            <p:cNvGrpSpPr>
              <a:grpSpLocks/>
            </p:cNvGrpSpPr>
            <p:nvPr/>
          </p:nvGrpSpPr>
          <p:grpSpPr bwMode="auto">
            <a:xfrm>
              <a:off x="831" y="2461"/>
              <a:ext cx="1013" cy="1076"/>
              <a:chOff x="357" y="2450"/>
              <a:chExt cx="795" cy="646"/>
            </a:xfrm>
          </p:grpSpPr>
          <p:sp>
            <p:nvSpPr>
              <p:cNvPr id="57356" name="Line 16"/>
              <p:cNvSpPr>
                <a:spLocks noChangeShapeType="1"/>
              </p:cNvSpPr>
              <p:nvPr/>
            </p:nvSpPr>
            <p:spPr bwMode="auto">
              <a:xfrm>
                <a:off x="357" y="2450"/>
                <a:ext cx="795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57357" name="Line 17"/>
              <p:cNvSpPr>
                <a:spLocks noChangeShapeType="1"/>
              </p:cNvSpPr>
              <p:nvPr/>
            </p:nvSpPr>
            <p:spPr bwMode="auto">
              <a:xfrm>
                <a:off x="1152" y="2451"/>
                <a:ext cx="0" cy="645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sp>
          <p:nvSpPr>
            <p:cNvPr id="57355" name="Oval 18"/>
            <p:cNvSpPr>
              <a:spLocks noChangeArrowheads="1"/>
            </p:cNvSpPr>
            <p:nvPr/>
          </p:nvSpPr>
          <p:spPr bwMode="auto">
            <a:xfrm>
              <a:off x="1799" y="2415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55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573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1049338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782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63511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6351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4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9245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grpSp>
        <p:nvGrpSpPr>
          <p:cNvPr id="63491" name="Group 6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63509" name="Line 7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243" name="Text Box 8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3492" name="Group 9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63507" name="Line 10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241" name="Text Box 11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15724" name="Line 12"/>
          <p:cNvSpPr>
            <a:spLocks noChangeShapeType="1"/>
          </p:cNvSpPr>
          <p:nvPr/>
        </p:nvSpPr>
        <p:spPr bwMode="auto">
          <a:xfrm>
            <a:off x="3656013" y="2932113"/>
            <a:ext cx="201136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325939" y="2878139"/>
            <a:ext cx="104775" cy="2181225"/>
            <a:chOff x="1394" y="1698"/>
            <a:chExt cx="88" cy="1832"/>
          </a:xfrm>
        </p:grpSpPr>
        <p:sp>
          <p:nvSpPr>
            <p:cNvPr id="63505" name="Line 14"/>
            <p:cNvSpPr>
              <a:spLocks noChangeShapeType="1"/>
            </p:cNvSpPr>
            <p:nvPr/>
          </p:nvSpPr>
          <p:spPr bwMode="auto">
            <a:xfrm>
              <a:off x="1438" y="1744"/>
              <a:ext cx="0" cy="178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3506" name="Oval 15"/>
            <p:cNvSpPr>
              <a:spLocks noChangeArrowheads="1"/>
            </p:cNvSpPr>
            <p:nvPr/>
          </p:nvSpPr>
          <p:spPr bwMode="auto">
            <a:xfrm>
              <a:off x="1394" y="1698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5728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2874964" y="1222376"/>
            <a:ext cx="6548437" cy="466725"/>
          </a:xfrm>
        </p:spPr>
        <p:txBody>
          <a:bodyPr/>
          <a:lstStyle/>
          <a:p>
            <a:pPr eaLnBrk="1" hangingPunct="1">
              <a:defRPr/>
            </a:pPr>
            <a:r>
              <a:rPr lang="en-US" sz="2700" dirty="0">
                <a:solidFill>
                  <a:srgbClr val="CC0000"/>
                </a:solidFill>
              </a:rPr>
              <a:t>Excess Supply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15730" name="AutoShape 18"/>
          <p:cNvSpPr>
            <a:spLocks/>
          </p:cNvSpPr>
          <p:nvPr/>
        </p:nvSpPr>
        <p:spPr bwMode="auto">
          <a:xfrm rot="5400000">
            <a:off x="4940301" y="2136776"/>
            <a:ext cx="165100" cy="1285875"/>
          </a:xfrm>
          <a:prstGeom prst="leftBrace">
            <a:avLst>
              <a:gd name="adj1" fmla="val 64904"/>
              <a:gd name="adj2" fmla="val 50000"/>
            </a:avLst>
          </a:prstGeom>
          <a:noFill/>
          <a:ln w="1905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731" name="Text Box 19"/>
          <p:cNvSpPr txBox="1">
            <a:spLocks noChangeArrowheads="1"/>
          </p:cNvSpPr>
          <p:nvPr/>
        </p:nvSpPr>
        <p:spPr bwMode="auto">
          <a:xfrm>
            <a:off x="4489450" y="2300288"/>
            <a:ext cx="1125538" cy="3921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50" b="1" i="1" dirty="0">
                <a:solidFill>
                  <a:srgbClr val="FF0000"/>
                </a:solidFill>
                <a:latin typeface="Arial"/>
                <a:cs typeface="Arial"/>
              </a:rPr>
              <a:t>Surplus</a:t>
            </a:r>
          </a:p>
        </p:txBody>
      </p:sp>
      <p:sp>
        <p:nvSpPr>
          <p:cNvPr id="115732" name="Text Box 20"/>
          <p:cNvSpPr txBox="1">
            <a:spLocks noChangeArrowheads="1"/>
          </p:cNvSpPr>
          <p:nvPr/>
        </p:nvSpPr>
        <p:spPr bwMode="auto">
          <a:xfrm>
            <a:off x="6775451" y="2143125"/>
            <a:ext cx="2816225" cy="282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Arial"/>
                <a:cs typeface="Arial"/>
              </a:rPr>
              <a:t>Example: If </a:t>
            </a:r>
            <a:r>
              <a:rPr lang="en-US" b="1" i="1" dirty="0">
                <a:latin typeface="Arial"/>
                <a:cs typeface="Arial"/>
              </a:rPr>
              <a:t>P</a:t>
            </a:r>
            <a:r>
              <a:rPr lang="en-US" dirty="0">
                <a:latin typeface="Arial"/>
                <a:cs typeface="Arial"/>
              </a:rPr>
              <a:t> = $5, then </a:t>
            </a:r>
            <a:r>
              <a:rPr lang="en-US" b="1" i="1" dirty="0">
                <a:latin typeface="Arial"/>
                <a:cs typeface="Arial"/>
              </a:rPr>
              <a:t>Q</a:t>
            </a:r>
            <a:r>
              <a:rPr lang="en-US" b="1" i="1" baseline="30000" dirty="0">
                <a:latin typeface="Arial"/>
                <a:cs typeface="Arial"/>
              </a:rPr>
              <a:t>D</a:t>
            </a:r>
            <a:r>
              <a:rPr lang="en-US" dirty="0">
                <a:latin typeface="Arial"/>
                <a:cs typeface="Arial"/>
              </a:rPr>
              <a:t> = 9 </a:t>
            </a:r>
            <a:r>
              <a:rPr lang="en-US" dirty="0" smtClean="0">
                <a:latin typeface="Arial"/>
                <a:cs typeface="Arial"/>
              </a:rPr>
              <a:t>units of food </a:t>
            </a:r>
            <a:r>
              <a:rPr lang="en-US" dirty="0">
                <a:latin typeface="Arial"/>
                <a:cs typeface="Arial"/>
              </a:rPr>
              <a:t>&amp; </a:t>
            </a:r>
            <a:r>
              <a:rPr lang="en-US" b="1" i="1" dirty="0">
                <a:latin typeface="Arial"/>
                <a:cs typeface="Arial"/>
              </a:rPr>
              <a:t>Q</a:t>
            </a:r>
            <a:r>
              <a:rPr lang="en-US" b="1" i="1" baseline="30000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 = 25 </a:t>
            </a:r>
            <a:r>
              <a:rPr lang="en-US" dirty="0" smtClean="0">
                <a:latin typeface="Arial"/>
                <a:cs typeface="Arial"/>
              </a:rPr>
              <a:t>units of food </a:t>
            </a:r>
            <a:r>
              <a:rPr lang="en-US" dirty="0">
                <a:latin typeface="Arial"/>
                <a:cs typeface="Arial"/>
              </a:rPr>
              <a:t>resulting in a surplus of 16 </a:t>
            </a:r>
            <a:r>
              <a:rPr lang="en-US" dirty="0" smtClean="0">
                <a:latin typeface="Arial"/>
                <a:cs typeface="Arial"/>
              </a:rPr>
              <a:t>units of food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 </a:t>
            </a: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 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611814" y="2879726"/>
            <a:ext cx="104775" cy="2182813"/>
            <a:chOff x="2474" y="1698"/>
            <a:chExt cx="88" cy="1834"/>
          </a:xfrm>
        </p:grpSpPr>
        <p:sp>
          <p:nvSpPr>
            <p:cNvPr id="63503" name="Line 25"/>
            <p:cNvSpPr>
              <a:spLocks noChangeShapeType="1"/>
            </p:cNvSpPr>
            <p:nvPr/>
          </p:nvSpPr>
          <p:spPr bwMode="auto">
            <a:xfrm>
              <a:off x="2519" y="1744"/>
              <a:ext cx="0" cy="17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3504" name="Oval 26"/>
            <p:cNvSpPr>
              <a:spLocks noChangeArrowheads="1"/>
            </p:cNvSpPr>
            <p:nvPr/>
          </p:nvSpPr>
          <p:spPr bwMode="auto">
            <a:xfrm>
              <a:off x="2474" y="1698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35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6799263" y="3565526"/>
            <a:ext cx="3327400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25" dirty="0">
                <a:solidFill>
                  <a:srgbClr val="FF0000"/>
                </a:solidFill>
                <a:latin typeface="Arial"/>
                <a:cs typeface="Arial"/>
              </a:rPr>
              <a:t>Excess Supply</a:t>
            </a:r>
            <a:r>
              <a:rPr lang="en-US" sz="2025" dirty="0">
                <a:latin typeface="Arial"/>
                <a:cs typeface="Arial"/>
              </a:rPr>
              <a:t>: when quantity supplied is greater than quantity demanded</a:t>
            </a:r>
          </a:p>
        </p:txBody>
      </p:sp>
      <p:pic>
        <p:nvPicPr>
          <p:cNvPr id="63502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1054100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986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8" grpId="0"/>
      <p:bldP spid="115730" grpId="0" animBg="1"/>
      <p:bldP spid="115731" grpId="0" animBg="1"/>
      <p:bldP spid="115732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65571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65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0282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65539" name="Line 6"/>
          <p:cNvSpPr>
            <a:spLocks noChangeShapeType="1"/>
          </p:cNvSpPr>
          <p:nvPr/>
        </p:nvSpPr>
        <p:spPr bwMode="auto">
          <a:xfrm>
            <a:off x="3656013" y="2932113"/>
            <a:ext cx="2011362" cy="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65540" name="Group 7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65569" name="Line 8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80" name="Text Box 9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5541" name="Group 10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65567" name="Line 11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78" name="Text Box 12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0249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2992438" y="1212851"/>
            <a:ext cx="4940300" cy="46672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rgbClr val="CC0000"/>
                </a:solidFill>
              </a:rPr>
              <a:t>Excess Supply</a:t>
            </a:r>
            <a:endParaRPr lang="en-US" sz="2325" dirty="0">
              <a:solidFill>
                <a:schemeClr val="tx1"/>
              </a:solidFill>
            </a:endParaRPr>
          </a:p>
        </p:txBody>
      </p:sp>
      <p:sp>
        <p:nvSpPr>
          <p:cNvPr id="65543" name="Line 15"/>
          <p:cNvSpPr>
            <a:spLocks noChangeShapeType="1"/>
          </p:cNvSpPr>
          <p:nvPr/>
        </p:nvSpPr>
        <p:spPr bwMode="auto">
          <a:xfrm>
            <a:off x="4379913" y="2933700"/>
            <a:ext cx="0" cy="212725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4" name="Oval 16"/>
          <p:cNvSpPr>
            <a:spLocks noChangeArrowheads="1"/>
          </p:cNvSpPr>
          <p:nvPr/>
        </p:nvSpPr>
        <p:spPr bwMode="auto">
          <a:xfrm>
            <a:off x="4325939" y="2879725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5" name="Line 17"/>
          <p:cNvSpPr>
            <a:spLocks noChangeShapeType="1"/>
          </p:cNvSpPr>
          <p:nvPr/>
        </p:nvSpPr>
        <p:spPr bwMode="auto">
          <a:xfrm>
            <a:off x="5665788" y="2933700"/>
            <a:ext cx="0" cy="2128838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5546" name="Oval 18"/>
          <p:cNvSpPr>
            <a:spLocks noChangeArrowheads="1"/>
          </p:cNvSpPr>
          <p:nvPr/>
        </p:nvSpPr>
        <p:spPr bwMode="auto">
          <a:xfrm>
            <a:off x="5611814" y="2879725"/>
            <a:ext cx="104775" cy="1031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7" name="AutoShape 19"/>
          <p:cNvSpPr>
            <a:spLocks/>
          </p:cNvSpPr>
          <p:nvPr/>
        </p:nvSpPr>
        <p:spPr bwMode="auto">
          <a:xfrm rot="5400000">
            <a:off x="4940301" y="2136776"/>
            <a:ext cx="165100" cy="1285875"/>
          </a:xfrm>
          <a:prstGeom prst="leftBrace">
            <a:avLst>
              <a:gd name="adj1" fmla="val 64904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756" name="Text Box 20"/>
          <p:cNvSpPr txBox="1">
            <a:spLocks noChangeArrowheads="1"/>
          </p:cNvSpPr>
          <p:nvPr/>
        </p:nvSpPr>
        <p:spPr bwMode="auto">
          <a:xfrm>
            <a:off x="7118351" y="2300288"/>
            <a:ext cx="2976563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Facing a surplus, 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sellers try to increase sales by cutting price. This causes </a:t>
            </a:r>
            <a:r>
              <a:rPr lang="en-US" sz="1950" b="1" i="1" dirty="0">
                <a:latin typeface="Arial"/>
                <a:cs typeface="Arial"/>
              </a:rPr>
              <a:t>Q</a:t>
            </a:r>
            <a:r>
              <a:rPr lang="en-US" sz="1950" b="1" i="1" baseline="30000" dirty="0">
                <a:latin typeface="Arial"/>
                <a:cs typeface="Arial"/>
              </a:rPr>
              <a:t>D</a:t>
            </a:r>
            <a:r>
              <a:rPr lang="en-US" sz="1950" dirty="0">
                <a:latin typeface="Arial"/>
                <a:cs typeface="Arial"/>
              </a:rPr>
              <a:t> to rise and </a:t>
            </a:r>
            <a:r>
              <a:rPr lang="en-US" sz="1950" b="1" i="1" dirty="0">
                <a:latin typeface="Arial"/>
                <a:cs typeface="Arial"/>
              </a:rPr>
              <a:t>Q</a:t>
            </a:r>
            <a:r>
              <a:rPr lang="en-US" sz="1950" b="1" i="1" baseline="30000" dirty="0">
                <a:latin typeface="Arial"/>
                <a:cs typeface="Arial"/>
              </a:rPr>
              <a:t>S</a:t>
            </a:r>
            <a:r>
              <a:rPr lang="en-US" sz="1950" dirty="0">
                <a:latin typeface="Arial"/>
                <a:cs typeface="Arial"/>
              </a:rPr>
              <a:t> to fall……which reduces the surplus.   </a:t>
            </a:r>
          </a:p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  </a:t>
            </a: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657600" y="2935288"/>
            <a:ext cx="1614488" cy="419100"/>
            <a:chOff x="832" y="1745"/>
            <a:chExt cx="1356" cy="352"/>
          </a:xfrm>
        </p:grpSpPr>
        <p:sp>
          <p:nvSpPr>
            <p:cNvPr id="65565" name="Line 23"/>
            <p:cNvSpPr>
              <a:spLocks noChangeShapeType="1"/>
            </p:cNvSpPr>
            <p:nvPr/>
          </p:nvSpPr>
          <p:spPr bwMode="auto">
            <a:xfrm>
              <a:off x="833" y="1745"/>
              <a:ext cx="0" cy="35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566" name="Line 24"/>
            <p:cNvSpPr>
              <a:spLocks noChangeShapeType="1"/>
            </p:cNvSpPr>
            <p:nvPr/>
          </p:nvSpPr>
          <p:spPr bwMode="auto">
            <a:xfrm flipV="1">
              <a:off x="832" y="2096"/>
              <a:ext cx="135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4379914" y="3298825"/>
            <a:ext cx="282575" cy="1773238"/>
            <a:chOff x="1438" y="2050"/>
            <a:chExt cx="238" cy="1490"/>
          </a:xfrm>
        </p:grpSpPr>
        <p:sp>
          <p:nvSpPr>
            <p:cNvPr id="65562" name="Line 26"/>
            <p:cNvSpPr>
              <a:spLocks noChangeShapeType="1"/>
            </p:cNvSpPr>
            <p:nvPr/>
          </p:nvSpPr>
          <p:spPr bwMode="auto">
            <a:xfrm>
              <a:off x="1634" y="2090"/>
              <a:ext cx="6" cy="145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563" name="Oval 27"/>
            <p:cNvSpPr>
              <a:spLocks noChangeArrowheads="1"/>
            </p:cNvSpPr>
            <p:nvPr/>
          </p:nvSpPr>
          <p:spPr bwMode="auto">
            <a:xfrm>
              <a:off x="1588" y="2050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64" name="Line 28"/>
            <p:cNvSpPr>
              <a:spLocks noChangeShapeType="1"/>
            </p:cNvSpPr>
            <p:nvPr/>
          </p:nvSpPr>
          <p:spPr bwMode="auto">
            <a:xfrm rot="-5400000">
              <a:off x="1541" y="3435"/>
              <a:ext cx="0" cy="206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5202238" y="3297238"/>
            <a:ext cx="463550" cy="1771650"/>
            <a:chOff x="2130" y="2050"/>
            <a:chExt cx="389" cy="1488"/>
          </a:xfrm>
        </p:grpSpPr>
        <p:sp>
          <p:nvSpPr>
            <p:cNvPr id="65559" name="Line 30"/>
            <p:cNvSpPr>
              <a:spLocks noChangeShapeType="1"/>
            </p:cNvSpPr>
            <p:nvPr/>
          </p:nvSpPr>
          <p:spPr bwMode="auto">
            <a:xfrm>
              <a:off x="2174" y="2088"/>
              <a:ext cx="6" cy="145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560" name="Oval 31"/>
            <p:cNvSpPr>
              <a:spLocks noChangeArrowheads="1"/>
            </p:cNvSpPr>
            <p:nvPr/>
          </p:nvSpPr>
          <p:spPr bwMode="auto">
            <a:xfrm>
              <a:off x="2130" y="2050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61" name="Line 32"/>
            <p:cNvSpPr>
              <a:spLocks noChangeShapeType="1"/>
            </p:cNvSpPr>
            <p:nvPr/>
          </p:nvSpPr>
          <p:spPr bwMode="auto">
            <a:xfrm rot="5400000">
              <a:off x="2348" y="3367"/>
              <a:ext cx="0" cy="34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4489450" y="2300288"/>
            <a:ext cx="1125538" cy="989012"/>
            <a:chOff x="1530" y="1212"/>
            <a:chExt cx="946" cy="830"/>
          </a:xfrm>
        </p:grpSpPr>
        <p:sp>
          <p:nvSpPr>
            <p:cNvPr id="65555" name="AutoShape 34"/>
            <p:cNvSpPr>
              <a:spLocks/>
            </p:cNvSpPr>
            <p:nvPr/>
          </p:nvSpPr>
          <p:spPr bwMode="auto">
            <a:xfrm rot="5400000">
              <a:off x="1834" y="1699"/>
              <a:ext cx="139" cy="548"/>
            </a:xfrm>
            <a:prstGeom prst="leftBrace">
              <a:avLst>
                <a:gd name="adj1" fmla="val 32854"/>
                <a:gd name="adj2" fmla="val 50000"/>
              </a:avLst>
            </a:prstGeom>
            <a:noFill/>
            <a:ln w="1905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556" name="Group 35"/>
            <p:cNvGrpSpPr>
              <a:grpSpLocks/>
            </p:cNvGrpSpPr>
            <p:nvPr/>
          </p:nvGrpSpPr>
          <p:grpSpPr bwMode="auto">
            <a:xfrm>
              <a:off x="1530" y="1212"/>
              <a:ext cx="946" cy="666"/>
              <a:chOff x="1530" y="1212"/>
              <a:chExt cx="946" cy="666"/>
            </a:xfrm>
          </p:grpSpPr>
          <p:sp>
            <p:nvSpPr>
              <p:cNvPr id="65557" name="Line 36"/>
              <p:cNvSpPr>
                <a:spLocks noChangeShapeType="1"/>
              </p:cNvSpPr>
              <p:nvPr/>
            </p:nvSpPr>
            <p:spPr bwMode="auto">
              <a:xfrm flipV="1">
                <a:off x="1907" y="1489"/>
                <a:ext cx="120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0268" name="Text Box 37"/>
              <p:cNvSpPr txBox="1">
                <a:spLocks noChangeArrowheads="1"/>
              </p:cNvSpPr>
              <p:nvPr/>
            </p:nvSpPr>
            <p:spPr bwMode="auto">
              <a:xfrm>
                <a:off x="1530" y="1212"/>
                <a:ext cx="946" cy="330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950" b="1" i="1" dirty="0">
                    <a:solidFill>
                      <a:srgbClr val="FF0000"/>
                    </a:solidFill>
                    <a:latin typeface="Arial"/>
                    <a:cs typeface="Arial"/>
                  </a:rPr>
                  <a:t>Surplus</a:t>
                </a:r>
              </a:p>
            </p:txBody>
          </p:sp>
        </p:grpSp>
      </p:grpSp>
      <p:sp>
        <p:nvSpPr>
          <p:cNvPr id="10264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6555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75" y="1049338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666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67610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6761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5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1296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grpSp>
        <p:nvGrpSpPr>
          <p:cNvPr id="67587" name="Group 6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67608" name="Line 7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1294" name="Text Box 8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7588" name="Group 9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67606" name="Line 10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1292" name="Text Box 11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1272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2962275" y="1158876"/>
            <a:ext cx="4940300" cy="46672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rgbClr val="CC0000"/>
                </a:solidFill>
              </a:rPr>
              <a:t>Excess Supply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7590" name="Line 16"/>
          <p:cNvSpPr>
            <a:spLocks noChangeShapeType="1"/>
          </p:cNvSpPr>
          <p:nvPr/>
        </p:nvSpPr>
        <p:spPr bwMode="auto">
          <a:xfrm flipV="1">
            <a:off x="3657600" y="3352800"/>
            <a:ext cx="1614488" cy="1588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7591" name="Line 17"/>
          <p:cNvSpPr>
            <a:spLocks noChangeShapeType="1"/>
          </p:cNvSpPr>
          <p:nvPr/>
        </p:nvSpPr>
        <p:spPr bwMode="auto">
          <a:xfrm>
            <a:off x="4613275" y="3346451"/>
            <a:ext cx="6350" cy="1725613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7592" name="Line 18"/>
          <p:cNvSpPr>
            <a:spLocks noChangeShapeType="1"/>
          </p:cNvSpPr>
          <p:nvPr/>
        </p:nvSpPr>
        <p:spPr bwMode="auto">
          <a:xfrm>
            <a:off x="5256213" y="3343275"/>
            <a:ext cx="6350" cy="1727200"/>
          </a:xfrm>
          <a:prstGeom prst="line">
            <a:avLst/>
          </a:prstGeom>
          <a:noFill/>
          <a:ln w="12700">
            <a:solidFill>
              <a:srgbClr val="B2B2B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67593" name="AutoShape 19"/>
          <p:cNvSpPr>
            <a:spLocks/>
          </p:cNvSpPr>
          <p:nvPr/>
        </p:nvSpPr>
        <p:spPr bwMode="auto">
          <a:xfrm rot="5400000">
            <a:off x="4851401" y="2879726"/>
            <a:ext cx="166687" cy="652462"/>
          </a:xfrm>
          <a:prstGeom prst="leftBrace">
            <a:avLst>
              <a:gd name="adj1" fmla="val 32619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94" name="Line 20"/>
          <p:cNvSpPr>
            <a:spLocks noChangeShapeType="1"/>
          </p:cNvSpPr>
          <p:nvPr/>
        </p:nvSpPr>
        <p:spPr bwMode="auto">
          <a:xfrm flipV="1">
            <a:off x="4937126" y="2630488"/>
            <a:ext cx="142875" cy="46355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11281" name="Text Box 21"/>
          <p:cNvSpPr txBox="1">
            <a:spLocks noChangeArrowheads="1"/>
          </p:cNvSpPr>
          <p:nvPr/>
        </p:nvSpPr>
        <p:spPr bwMode="auto">
          <a:xfrm>
            <a:off x="4489450" y="2300288"/>
            <a:ext cx="1125538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950" b="1" i="1">
                <a:solidFill>
                  <a:srgbClr val="B2B2B2"/>
                </a:solidFill>
                <a:latin typeface="Arial"/>
                <a:cs typeface="Arial"/>
              </a:rPr>
              <a:t>Surplus</a:t>
            </a:r>
          </a:p>
        </p:txBody>
      </p:sp>
      <p:sp>
        <p:nvSpPr>
          <p:cNvPr id="117782" name="Text Box 22"/>
          <p:cNvSpPr txBox="1">
            <a:spLocks noChangeArrowheads="1"/>
          </p:cNvSpPr>
          <p:nvPr/>
        </p:nvSpPr>
        <p:spPr bwMode="auto">
          <a:xfrm>
            <a:off x="6756400" y="3205164"/>
            <a:ext cx="282575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50" dirty="0">
                <a:latin typeface="Arial"/>
                <a:cs typeface="Arial"/>
              </a:rPr>
              <a:t>Prices continue to fall until market reaches equilibrium. 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656013" y="3360739"/>
            <a:ext cx="1262062" cy="1709737"/>
            <a:chOff x="831" y="2103"/>
            <a:chExt cx="1059" cy="1435"/>
          </a:xfrm>
        </p:grpSpPr>
        <p:grpSp>
          <p:nvGrpSpPr>
            <p:cNvPr id="67600" name="Group 24"/>
            <p:cNvGrpSpPr>
              <a:grpSpLocks/>
            </p:cNvGrpSpPr>
            <p:nvPr/>
          </p:nvGrpSpPr>
          <p:grpSpPr bwMode="auto">
            <a:xfrm>
              <a:off x="831" y="2103"/>
              <a:ext cx="1013" cy="358"/>
              <a:chOff x="831" y="2103"/>
              <a:chExt cx="1013" cy="358"/>
            </a:xfrm>
          </p:grpSpPr>
          <p:sp>
            <p:nvSpPr>
              <p:cNvPr id="67604" name="Line 25"/>
              <p:cNvSpPr>
                <a:spLocks noChangeShapeType="1"/>
              </p:cNvSpPr>
              <p:nvPr/>
            </p:nvSpPr>
            <p:spPr bwMode="auto">
              <a:xfrm>
                <a:off x="831" y="2103"/>
                <a:ext cx="0" cy="352"/>
              </a:xfrm>
              <a:prstGeom prst="line">
                <a:avLst/>
              </a:prstGeom>
              <a:noFill/>
              <a:ln w="57150">
                <a:solidFill>
                  <a:srgbClr val="99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67605" name="Line 26"/>
              <p:cNvSpPr>
                <a:spLocks noChangeShapeType="1"/>
              </p:cNvSpPr>
              <p:nvPr/>
            </p:nvSpPr>
            <p:spPr bwMode="auto">
              <a:xfrm flipV="1">
                <a:off x="834" y="2460"/>
                <a:ext cx="10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</p:grpSp>
        <p:grpSp>
          <p:nvGrpSpPr>
            <p:cNvPr id="67601" name="Group 27"/>
            <p:cNvGrpSpPr>
              <a:grpSpLocks/>
            </p:cNvGrpSpPr>
            <p:nvPr/>
          </p:nvGrpSpPr>
          <p:grpSpPr bwMode="auto">
            <a:xfrm>
              <a:off x="1802" y="2410"/>
              <a:ext cx="88" cy="1128"/>
              <a:chOff x="1802" y="2410"/>
              <a:chExt cx="88" cy="1128"/>
            </a:xfrm>
          </p:grpSpPr>
          <p:sp>
            <p:nvSpPr>
              <p:cNvPr id="67602" name="Line 28"/>
              <p:cNvSpPr>
                <a:spLocks noChangeShapeType="1"/>
              </p:cNvSpPr>
              <p:nvPr/>
            </p:nvSpPr>
            <p:spPr bwMode="auto">
              <a:xfrm>
                <a:off x="1840" y="2440"/>
                <a:ext cx="4" cy="109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67603" name="Oval 29"/>
              <p:cNvSpPr>
                <a:spLocks noChangeArrowheads="1"/>
              </p:cNvSpPr>
              <p:nvPr/>
            </p:nvSpPr>
            <p:spPr bwMode="auto">
              <a:xfrm>
                <a:off x="1802" y="2410"/>
                <a:ext cx="88" cy="8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284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6759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025525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713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Group 2"/>
          <p:cNvGrpSpPr>
            <a:grpSpLocks/>
          </p:cNvGrpSpPr>
          <p:nvPr/>
        </p:nvGrpSpPr>
        <p:grpSpPr bwMode="auto">
          <a:xfrm>
            <a:off x="2874964" y="1941513"/>
            <a:ext cx="4135437" cy="3663950"/>
            <a:chOff x="175" y="910"/>
            <a:chExt cx="3473" cy="3078"/>
          </a:xfrm>
        </p:grpSpPr>
        <p:graphicFrame>
          <p:nvGraphicFramePr>
            <p:cNvPr id="69655" name="Object 3"/>
            <p:cNvGraphicFramePr>
              <a:graphicFrameLocks noChangeAspect="1"/>
            </p:cNvGraphicFramePr>
            <p:nvPr/>
          </p:nvGraphicFramePr>
          <p:xfrm>
            <a:off x="175" y="910"/>
            <a:ext cx="3446" cy="3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Worksheet" r:id="rId4" imgW="5800649" imgH="5181600" progId="Excel.Sheet.8">
                    <p:embed/>
                  </p:oleObj>
                </mc:Choice>
                <mc:Fallback>
                  <p:oleObj name="Worksheet" r:id="rId4" imgW="5800649" imgH="5181600" progId="Excel.Sheet.8">
                    <p:embed/>
                    <p:pic>
                      <p:nvPicPr>
                        <p:cNvPr id="696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" y="910"/>
                          <a:ext cx="3446" cy="3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6" name="Text Box 4"/>
            <p:cNvSpPr txBox="1">
              <a:spLocks noChangeArrowheads="1"/>
            </p:cNvSpPr>
            <p:nvPr/>
          </p:nvSpPr>
          <p:spPr bwMode="auto">
            <a:xfrm>
              <a:off x="666" y="1015"/>
              <a:ext cx="26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2317" name="Text Box 5"/>
            <p:cNvSpPr txBox="1">
              <a:spLocks noChangeArrowheads="1"/>
            </p:cNvSpPr>
            <p:nvPr/>
          </p:nvSpPr>
          <p:spPr bwMode="auto">
            <a:xfrm>
              <a:off x="3375" y="3451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Q</a:t>
              </a:r>
            </a:p>
          </p:txBody>
        </p:sp>
      </p:grpSp>
      <p:grpSp>
        <p:nvGrpSpPr>
          <p:cNvPr id="69635" name="Group 6"/>
          <p:cNvGrpSpPr>
            <a:grpSpLocks/>
          </p:cNvGrpSpPr>
          <p:nvPr/>
        </p:nvGrpSpPr>
        <p:grpSpPr bwMode="auto">
          <a:xfrm>
            <a:off x="4022725" y="2317750"/>
            <a:ext cx="1576388" cy="2744788"/>
            <a:chOff x="1139" y="1226"/>
            <a:chExt cx="1324" cy="2306"/>
          </a:xfrm>
        </p:grpSpPr>
        <p:sp>
          <p:nvSpPr>
            <p:cNvPr id="69653" name="Line 7"/>
            <p:cNvSpPr>
              <a:spLocks noChangeShapeType="1"/>
            </p:cNvSpPr>
            <p:nvPr/>
          </p:nvSpPr>
          <p:spPr bwMode="auto">
            <a:xfrm>
              <a:off x="1151" y="1252"/>
              <a:ext cx="1312" cy="2280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2315" name="Text Box 8"/>
            <p:cNvSpPr txBox="1">
              <a:spLocks noChangeArrowheads="1"/>
            </p:cNvSpPr>
            <p:nvPr/>
          </p:nvSpPr>
          <p:spPr bwMode="auto">
            <a:xfrm>
              <a:off x="1139" y="1226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9636" name="Group 9"/>
          <p:cNvGrpSpPr>
            <a:grpSpLocks/>
          </p:cNvGrpSpPr>
          <p:nvPr/>
        </p:nvGrpSpPr>
        <p:grpSpPr bwMode="auto">
          <a:xfrm>
            <a:off x="3662363" y="2316163"/>
            <a:ext cx="2525712" cy="2749550"/>
            <a:chOff x="836" y="1225"/>
            <a:chExt cx="2121" cy="2309"/>
          </a:xfrm>
        </p:grpSpPr>
        <p:sp>
          <p:nvSpPr>
            <p:cNvPr id="69651" name="Line 10"/>
            <p:cNvSpPr>
              <a:spLocks noChangeShapeType="1"/>
            </p:cNvSpPr>
            <p:nvPr/>
          </p:nvSpPr>
          <p:spPr bwMode="auto">
            <a:xfrm flipH="1">
              <a:off x="836" y="1326"/>
              <a:ext cx="2064" cy="2208"/>
            </a:xfrm>
            <a:prstGeom prst="line">
              <a:avLst/>
            </a:prstGeom>
            <a:noFill/>
            <a:ln w="508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2313" name="Text Box 11"/>
            <p:cNvSpPr txBox="1">
              <a:spLocks noChangeArrowheads="1"/>
            </p:cNvSpPr>
            <p:nvPr/>
          </p:nvSpPr>
          <p:spPr bwMode="auto">
            <a:xfrm>
              <a:off x="2684" y="1225"/>
              <a:ext cx="273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50" b="1" i="1">
                  <a:latin typeface="Arial"/>
                  <a:cs typeface="Arial"/>
                </a:rPr>
                <a:t>S</a:t>
              </a:r>
            </a:p>
          </p:txBody>
        </p:sp>
      </p:grpSp>
      <p:sp>
        <p:nvSpPr>
          <p:cNvPr id="118796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3095626" y="1049339"/>
            <a:ext cx="5114925" cy="4667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325" dirty="0">
                <a:solidFill>
                  <a:srgbClr val="CC0000"/>
                </a:solidFill>
              </a:rPr>
              <a:t>Excess Demand</a:t>
            </a:r>
            <a:endParaRPr lang="en-US" sz="2325" dirty="0">
              <a:solidFill>
                <a:schemeClr val="tx1"/>
              </a:solidFill>
            </a:endParaRPr>
          </a:p>
        </p:txBody>
      </p:sp>
      <p:sp>
        <p:nvSpPr>
          <p:cNvPr id="118797" name="Text Box 13"/>
          <p:cNvSpPr txBox="1">
            <a:spLocks noChangeArrowheads="1"/>
          </p:cNvSpPr>
          <p:nvPr/>
        </p:nvSpPr>
        <p:spPr bwMode="auto">
          <a:xfrm>
            <a:off x="6696075" y="3741739"/>
            <a:ext cx="3810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1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Excess Demand: </a:t>
            </a:r>
            <a:r>
              <a:rPr lang="en-US" sz="2025" dirty="0">
                <a:latin typeface="Arial"/>
                <a:cs typeface="Arial"/>
              </a:rPr>
              <a:t>when quantity demanded is greater than quantity supplied</a:t>
            </a:r>
          </a:p>
        </p:txBody>
      </p:sp>
      <p:sp>
        <p:nvSpPr>
          <p:cNvPr id="118798" name="Text Box 14"/>
          <p:cNvSpPr txBox="1">
            <a:spLocks noChangeArrowheads="1"/>
          </p:cNvSpPr>
          <p:nvPr/>
        </p:nvSpPr>
        <p:spPr bwMode="auto">
          <a:xfrm>
            <a:off x="6642100" y="2214564"/>
            <a:ext cx="2636838" cy="282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Arial"/>
                <a:cs typeface="Arial"/>
              </a:rPr>
              <a:t>Example: If </a:t>
            </a:r>
            <a:r>
              <a:rPr lang="en-US" b="1" i="1" dirty="0">
                <a:latin typeface="Arial"/>
                <a:cs typeface="Arial"/>
              </a:rPr>
              <a:t>P</a:t>
            </a:r>
            <a:r>
              <a:rPr lang="en-US" dirty="0">
                <a:latin typeface="Arial"/>
                <a:cs typeface="Arial"/>
              </a:rPr>
              <a:t> = $1, then </a:t>
            </a:r>
            <a:r>
              <a:rPr lang="en-US" b="1" i="1" dirty="0">
                <a:latin typeface="Arial"/>
                <a:cs typeface="Arial"/>
              </a:rPr>
              <a:t>Q</a:t>
            </a:r>
            <a:r>
              <a:rPr lang="en-US" b="1" i="1" baseline="30000" dirty="0">
                <a:latin typeface="Arial"/>
                <a:cs typeface="Arial"/>
              </a:rPr>
              <a:t>D</a:t>
            </a:r>
            <a:r>
              <a:rPr lang="en-US" dirty="0">
                <a:latin typeface="Arial"/>
                <a:cs typeface="Arial"/>
              </a:rPr>
              <a:t> = 21 </a:t>
            </a:r>
            <a:r>
              <a:rPr lang="en-US" dirty="0" smtClean="0">
                <a:latin typeface="Arial"/>
                <a:cs typeface="Arial"/>
              </a:rPr>
              <a:t>units of food </a:t>
            </a:r>
            <a:r>
              <a:rPr lang="en-US" dirty="0">
                <a:latin typeface="Arial"/>
                <a:cs typeface="Arial"/>
              </a:rPr>
              <a:t>&amp; </a:t>
            </a:r>
            <a:r>
              <a:rPr lang="en-US" b="1" i="1" dirty="0">
                <a:latin typeface="Arial"/>
                <a:cs typeface="Arial"/>
              </a:rPr>
              <a:t>Q</a:t>
            </a:r>
            <a:r>
              <a:rPr lang="en-US" b="1" i="1" baseline="30000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 = 5 </a:t>
            </a:r>
            <a:r>
              <a:rPr lang="en-US" dirty="0" smtClean="0">
                <a:latin typeface="Arial"/>
                <a:cs typeface="Arial"/>
              </a:rPr>
              <a:t>units of food </a:t>
            </a:r>
            <a:r>
              <a:rPr lang="en-US" dirty="0">
                <a:latin typeface="Arial"/>
                <a:cs typeface="Arial"/>
              </a:rPr>
              <a:t>resulting in a shortage of 16 </a:t>
            </a:r>
            <a:r>
              <a:rPr lang="en-US" dirty="0">
                <a:latin typeface="Arial"/>
                <a:cs typeface="Arial"/>
              </a:rPr>
              <a:t>u</a:t>
            </a:r>
            <a:r>
              <a:rPr lang="en-US" dirty="0" smtClean="0">
                <a:latin typeface="Arial"/>
                <a:cs typeface="Arial"/>
              </a:rPr>
              <a:t>nits of food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1950" dirty="0">
              <a:latin typeface="Arial"/>
              <a:cs typeface="Arial"/>
            </a:endParaRPr>
          </a:p>
        </p:txBody>
      </p:sp>
      <p:sp>
        <p:nvSpPr>
          <p:cNvPr id="118802" name="Line 18"/>
          <p:cNvSpPr>
            <a:spLocks noChangeShapeType="1"/>
          </p:cNvSpPr>
          <p:nvPr/>
        </p:nvSpPr>
        <p:spPr bwMode="auto">
          <a:xfrm>
            <a:off x="3659188" y="4640263"/>
            <a:ext cx="169386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295901" y="4586288"/>
            <a:ext cx="104775" cy="482600"/>
            <a:chOff x="2208" y="3132"/>
            <a:chExt cx="88" cy="405"/>
          </a:xfrm>
        </p:grpSpPr>
        <p:sp>
          <p:nvSpPr>
            <p:cNvPr id="69649" name="Line 20"/>
            <p:cNvSpPr>
              <a:spLocks noChangeShapeType="1"/>
            </p:cNvSpPr>
            <p:nvPr/>
          </p:nvSpPr>
          <p:spPr bwMode="auto">
            <a:xfrm flipH="1">
              <a:off x="2247" y="3163"/>
              <a:ext cx="2" cy="3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9650" name="Oval 21"/>
            <p:cNvSpPr>
              <a:spLocks noChangeArrowheads="1"/>
            </p:cNvSpPr>
            <p:nvPr/>
          </p:nvSpPr>
          <p:spPr bwMode="auto">
            <a:xfrm>
              <a:off x="2208" y="313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011614" y="4586289"/>
            <a:ext cx="104775" cy="484187"/>
            <a:chOff x="1130" y="3132"/>
            <a:chExt cx="88" cy="407"/>
          </a:xfrm>
        </p:grpSpPr>
        <p:sp>
          <p:nvSpPr>
            <p:cNvPr id="69647" name="Line 23"/>
            <p:cNvSpPr>
              <a:spLocks noChangeShapeType="1"/>
            </p:cNvSpPr>
            <p:nvPr/>
          </p:nvSpPr>
          <p:spPr bwMode="auto">
            <a:xfrm flipH="1">
              <a:off x="1173" y="3165"/>
              <a:ext cx="2" cy="3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9648" name="Oval 24"/>
            <p:cNvSpPr>
              <a:spLocks noChangeArrowheads="1"/>
            </p:cNvSpPr>
            <p:nvPr/>
          </p:nvSpPr>
          <p:spPr bwMode="auto">
            <a:xfrm>
              <a:off x="1130" y="3132"/>
              <a:ext cx="88" cy="8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809" name="AutoShape 25"/>
          <p:cNvSpPr>
            <a:spLocks/>
          </p:cNvSpPr>
          <p:nvPr/>
        </p:nvSpPr>
        <p:spPr bwMode="auto">
          <a:xfrm rot="16200000">
            <a:off x="4617245" y="4163220"/>
            <a:ext cx="166687" cy="1285875"/>
          </a:xfrm>
          <a:prstGeom prst="leftBrace">
            <a:avLst>
              <a:gd name="adj1" fmla="val 64286"/>
              <a:gd name="adj2" fmla="val 50000"/>
            </a:avLst>
          </a:prstGeom>
          <a:noFill/>
          <a:ln w="1905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810" name="Text Box 26"/>
          <p:cNvSpPr txBox="1">
            <a:spLocks noChangeArrowheads="1"/>
          </p:cNvSpPr>
          <p:nvPr/>
        </p:nvSpPr>
        <p:spPr bwMode="auto">
          <a:xfrm>
            <a:off x="4130676" y="4903788"/>
            <a:ext cx="1135063" cy="3794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lIns="34290" rIns="3429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75" b="1" i="1" dirty="0">
                <a:solidFill>
                  <a:srgbClr val="FF0000"/>
                </a:solidFill>
                <a:latin typeface="Arial"/>
                <a:cs typeface="Arial"/>
              </a:rPr>
              <a:t>Shortage</a:t>
            </a:r>
          </a:p>
        </p:txBody>
      </p:sp>
      <p:sp>
        <p:nvSpPr>
          <p:cNvPr id="12307" name="FlagCount" hidden="1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8858250" y="1047751"/>
            <a:ext cx="285750" cy="2381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050" b="1">
                <a:cs typeface="Arial" charset="0"/>
              </a:rPr>
              <a:t>0</a:t>
            </a:r>
          </a:p>
        </p:txBody>
      </p:sp>
      <p:pic>
        <p:nvPicPr>
          <p:cNvPr id="6964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63" y="1014413"/>
            <a:ext cx="1485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81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6" grpId="0"/>
      <p:bldP spid="118797" grpId="0"/>
      <p:bldP spid="118798" grpId="0"/>
      <p:bldP spid="118809" grpId="0" animBg="1"/>
      <p:bldP spid="118810" grpId="0" animBg="1"/>
    </p:bldLst>
  </p:timing>
</p:sld>
</file>

<file path=ppt/theme/theme1.xml><?xml version="1.0" encoding="utf-8"?>
<a:theme xmlns:a="http://schemas.openxmlformats.org/drawingml/2006/main" name="1_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984</Words>
  <Application>Microsoft Office PowerPoint</Application>
  <PresentationFormat>Widescreen</PresentationFormat>
  <Paragraphs>208</Paragraphs>
  <Slides>19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Tahoma</vt:lpstr>
      <vt:lpstr>Times New Roman</vt:lpstr>
      <vt:lpstr>Wingdings</vt:lpstr>
      <vt:lpstr>1_Ocean</vt:lpstr>
      <vt:lpstr>Ocean</vt:lpstr>
      <vt:lpstr>Worksheet</vt:lpstr>
      <vt:lpstr>PowerPoint Presentation</vt:lpstr>
      <vt:lpstr>Microeconomics</vt:lpstr>
      <vt:lpstr>Tutorial Questions</vt:lpstr>
      <vt:lpstr>Derive the market equilibrium for food</vt:lpstr>
      <vt:lpstr>Supply &amp; Demand Curves</vt:lpstr>
      <vt:lpstr>Excess Supply</vt:lpstr>
      <vt:lpstr>Excess Supply</vt:lpstr>
      <vt:lpstr>Excess Supply</vt:lpstr>
      <vt:lpstr>Excess Demand</vt:lpstr>
      <vt:lpstr>Excess Demand</vt:lpstr>
      <vt:lpstr>Excess Demand</vt:lpstr>
      <vt:lpstr>Question 2</vt:lpstr>
      <vt:lpstr>What determines demand/supply?</vt:lpstr>
      <vt:lpstr>What determines demand/supply?</vt:lpstr>
      <vt:lpstr>Using Demand/Supply Model: Procedure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Weir</dc:creator>
  <cp:lastModifiedBy>Stephen Weir</cp:lastModifiedBy>
  <cp:revision>13</cp:revision>
  <dcterms:created xsi:type="dcterms:W3CDTF">2022-04-25T14:45:02Z</dcterms:created>
  <dcterms:modified xsi:type="dcterms:W3CDTF">2022-04-25T16:45:34Z</dcterms:modified>
</cp:coreProperties>
</file>